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1"/>
  </p:notesMasterIdLst>
  <p:sldIdLst>
    <p:sldId id="257" r:id="rId2"/>
    <p:sldId id="258" r:id="rId3"/>
    <p:sldId id="266" r:id="rId4"/>
    <p:sldId id="285" r:id="rId5"/>
    <p:sldId id="286" r:id="rId6"/>
    <p:sldId id="273" r:id="rId7"/>
    <p:sldId id="288" r:id="rId8"/>
    <p:sldId id="289" r:id="rId9"/>
    <p:sldId id="290" r:id="rId10"/>
    <p:sldId id="291" r:id="rId11"/>
    <p:sldId id="292" r:id="rId12"/>
    <p:sldId id="293" r:id="rId13"/>
    <p:sldId id="294" r:id="rId14"/>
    <p:sldId id="295" r:id="rId15"/>
    <p:sldId id="296" r:id="rId16"/>
    <p:sldId id="297" r:id="rId17"/>
    <p:sldId id="298" r:id="rId18"/>
    <p:sldId id="299" r:id="rId19"/>
    <p:sldId id="300" r:id="rId20"/>
    <p:sldId id="301" r:id="rId21"/>
    <p:sldId id="308" r:id="rId22"/>
    <p:sldId id="307" r:id="rId23"/>
    <p:sldId id="309" r:id="rId24"/>
    <p:sldId id="311" r:id="rId25"/>
    <p:sldId id="310" r:id="rId26"/>
    <p:sldId id="312" r:id="rId27"/>
    <p:sldId id="313" r:id="rId28"/>
    <p:sldId id="314" r:id="rId29"/>
    <p:sldId id="302" r:id="rId3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E5D70"/>
    <a:srgbClr val="EBEC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981" autoAdjust="0"/>
    <p:restoredTop sz="79404" autoAdjust="0"/>
  </p:normalViewPr>
  <p:slideViewPr>
    <p:cSldViewPr snapToGrid="0">
      <p:cViewPr varScale="1">
        <p:scale>
          <a:sx n="53" d="100"/>
          <a:sy n="53" d="100"/>
        </p:scale>
        <p:origin x="1332" y="3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177620-42F7-4298-A139-095E92550388}" type="datetimeFigureOut">
              <a:rPr lang="ko-KR" altLang="en-US" smtClean="0"/>
              <a:t>2021-03-20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EF5E0A-6D1A-4AAA-A0DD-4B3D9037FD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75983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이번에는 </a:t>
            </a:r>
            <a:r>
              <a:rPr lang="en-US" altLang="ko-KR" dirty="0"/>
              <a:t>The use of mathematics in computer Games </a:t>
            </a:r>
            <a:r>
              <a:rPr lang="ko-KR" altLang="en-US" dirty="0"/>
              <a:t>라는 컴퓨터 게임에 사용되는 수학이라는 기사를 리뷰해봤습니다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EF5E0A-6D1A-4AAA-A0DD-4B3D9037FDE6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75464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A plane and a straight line create an intersection.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EF5E0A-6D1A-4AAA-A0DD-4B3D9037FDE6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08766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A plane and a straight line create an intersection.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EF5E0A-6D1A-4AAA-A0DD-4B3D9037FDE6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55042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A plane and a straight line create an intersection.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EF5E0A-6D1A-4AAA-A0DD-4B3D9037FDE6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32823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A plane and a straight line create an intersection.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EF5E0A-6D1A-4AAA-A0DD-4B3D9037FDE6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33834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A plane and a straight line create an intersection.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EF5E0A-6D1A-4AAA-A0DD-4B3D9037FDE6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71722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A plane and a straight line create an intersection.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EF5E0A-6D1A-4AAA-A0DD-4B3D9037FDE6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87119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http://icdia.egloos.com/v/1723397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EF5E0A-6D1A-4AAA-A0DD-4B3D9037FDE6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283832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https://full-change5920.tistory.com/m/166</a:t>
            </a:r>
          </a:p>
          <a:p>
            <a:r>
              <a:rPr lang="en-US" altLang="ko-KR" dirty="0"/>
              <a:t>https://www.turbosquid.com/ko/3d-models/old-computer-3d-model-1174372</a:t>
            </a:r>
            <a:endParaRPr lang="en-US" altLang="ko-KR" b="0" i="0" dirty="0">
              <a:solidFill>
                <a:srgbClr val="000000"/>
              </a:solidFill>
              <a:effectLst/>
              <a:latin typeface="Noto Sans"/>
            </a:endParaRPr>
          </a:p>
          <a:p>
            <a:r>
              <a:rPr lang="en-US" altLang="ko-KR" dirty="0"/>
              <a:t>https://www.britannica.com/story/do-we-really-use-only-10-percent-of-our-brain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EF5E0A-6D1A-4AAA-A0DD-4B3D9037FDE6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81146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https://blog.naver.com/relache/220688886217</a:t>
            </a:r>
          </a:p>
          <a:p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https://blog.naver.com/yahojeju/222199622974</a:t>
            </a:r>
          </a:p>
          <a:p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https://terms.naver.com/entry.nhn?docId=795553&amp;cid=46618&amp;categoryId=46618</a:t>
            </a:r>
          </a:p>
          <a:p>
            <a:endParaRPr lang="en-US" altLang="ko-KR" b="0" i="0" dirty="0">
              <a:solidFill>
                <a:srgbClr val="000000"/>
              </a:solidFill>
              <a:effectLst/>
              <a:latin typeface="Noto San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EF5E0A-6D1A-4AAA-A0DD-4B3D9037FDE6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22966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https://blog.naver.com/relache/220688886217</a:t>
            </a:r>
          </a:p>
          <a:p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https://blog.naver.com/yahojeju/222199622974</a:t>
            </a:r>
          </a:p>
          <a:p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https://terms.naver.com/entry.nhn?docId=795553&amp;cid=46618&amp;categoryId=46618</a:t>
            </a:r>
          </a:p>
          <a:p>
            <a:endParaRPr lang="en-US" altLang="ko-KR" b="0" i="0" dirty="0">
              <a:solidFill>
                <a:srgbClr val="000000"/>
              </a:solidFill>
              <a:effectLst/>
              <a:latin typeface="Noto San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EF5E0A-6D1A-4AAA-A0DD-4B3D9037FDE6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25207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컴퓨터 게임에 세상을 </a:t>
            </a:r>
            <a:r>
              <a:rPr lang="en-US" altLang="ko-KR" dirty="0"/>
              <a:t>3d</a:t>
            </a:r>
            <a:r>
              <a:rPr lang="ko-KR" altLang="en-US" dirty="0"/>
              <a:t>로 나타내는 방법들이 흥미로울 것 같아 이 주제를 설정해 공부해보았습니다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EF5E0A-6D1A-4AAA-A0DD-4B3D9037FDE6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134385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https://blog.naver.com/relache/220688886217</a:t>
            </a:r>
          </a:p>
          <a:p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https://blog.naver.com/yahojeju/222199622974</a:t>
            </a:r>
          </a:p>
          <a:p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https://terms.naver.com/entry.nhn?docId=795553&amp;cid=46618&amp;categoryId=46618</a:t>
            </a:r>
          </a:p>
          <a:p>
            <a:endParaRPr lang="en-US" altLang="ko-KR" b="0" i="0" dirty="0">
              <a:solidFill>
                <a:srgbClr val="000000"/>
              </a:solidFill>
              <a:effectLst/>
              <a:latin typeface="Noto San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EF5E0A-6D1A-4AAA-A0DD-4B3D9037FDE6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33338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A plane and a straight line create an intersection.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EF5E0A-6D1A-4AAA-A0DD-4B3D9037FDE6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070541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https://m.blog.naver.com/PostView.nhn?blogId=changok321&amp;logNo=220859372142&amp;proxyReferer=https:%2F%2Fwww.google.com%2F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EF5E0A-6D1A-4AAA-A0DD-4B3D9037FDE6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783466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https://www.maximumgames.com/press/playing-with-reality-what-makes-simulation-game/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EF5E0A-6D1A-4AAA-A0DD-4B3D9037FDE6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405946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https://www.maximumgames.com/press/playing-with-reality-what-makes-simulation-game/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EF5E0A-6D1A-4AAA-A0DD-4B3D9037FDE6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964153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https://www.maximumgames.com/press/playing-with-reality-what-makes-simulation-game/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EF5E0A-6D1A-4AAA-A0DD-4B3D9037FDE6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211462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https://www.maximumgames.com/press/playing-with-reality-what-makes-simulation-game/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EF5E0A-6D1A-4AAA-A0DD-4B3D9037FDE6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032594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https://www.maximumgames.com/press/playing-with-reality-what-makes-simulation-game/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EF5E0A-6D1A-4AAA-A0DD-4B3D9037FDE6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112316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https://www.google.com/doodles/30th-anniversary-of-pac-man?hl=ko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EF5E0A-6D1A-4AAA-A0DD-4B3D9037FDE6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9589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 기사의 주제는 컴퓨터 게임에 수학이 어떻게 사용되는 가 입니다</a:t>
            </a:r>
            <a:r>
              <a:rPr lang="en-US" altLang="ko-KR" dirty="0"/>
              <a:t>. </a:t>
            </a:r>
            <a:r>
              <a:rPr lang="ko-KR" altLang="en-US" dirty="0"/>
              <a:t>컴퓨터 게임의 종류는 정말 다양한데 먼저</a:t>
            </a:r>
            <a:br>
              <a:rPr lang="en-US" altLang="ko-KR" dirty="0"/>
            </a:br>
            <a:r>
              <a:rPr lang="en-US" altLang="ko-KR" dirty="0"/>
              <a:t>The First person shooter</a:t>
            </a:r>
            <a:r>
              <a:rPr lang="ko-KR" altLang="en-US" dirty="0"/>
              <a:t>라는 종류의 게임은</a:t>
            </a:r>
            <a:r>
              <a:rPr lang="en-US" altLang="ko-KR" dirty="0"/>
              <a:t> : </a:t>
            </a:r>
            <a:r>
              <a:rPr lang="ko-KR" altLang="en-US" dirty="0"/>
              <a:t>캐릭터의 시점에서</a:t>
            </a:r>
            <a:r>
              <a:rPr lang="en-US" altLang="ko-KR" dirty="0"/>
              <a:t> </a:t>
            </a:r>
            <a:r>
              <a:rPr lang="ko-KR" altLang="en-US" dirty="0"/>
              <a:t>큰 총을 들고 </a:t>
            </a:r>
            <a:r>
              <a:rPr lang="en-US" altLang="ko-KR" dirty="0"/>
              <a:t>3</a:t>
            </a:r>
            <a:r>
              <a:rPr lang="ko-KR" altLang="en-US" dirty="0"/>
              <a:t>차원에서 진행되는 게임입니다</a:t>
            </a:r>
            <a:r>
              <a:rPr lang="en-US" altLang="ko-KR" dirty="0"/>
              <a:t>. (</a:t>
            </a:r>
            <a:r>
              <a:rPr lang="ko-KR" altLang="en-US" dirty="0"/>
              <a:t>배틀 그라운드 같은</a:t>
            </a:r>
            <a:r>
              <a:rPr lang="en-US" altLang="ko-KR" dirty="0"/>
              <a:t>) </a:t>
            </a:r>
            <a:r>
              <a:rPr lang="ko-KR" altLang="en-US" dirty="0"/>
              <a:t>악 출처</a:t>
            </a:r>
            <a:r>
              <a:rPr lang="en-US" altLang="ko-KR" dirty="0"/>
              <a:t>??</a:t>
            </a:r>
          </a:p>
          <a:p>
            <a:r>
              <a:rPr lang="ko-KR" altLang="en-US" dirty="0"/>
              <a:t>여러분이 잘 아시는 </a:t>
            </a:r>
            <a:r>
              <a:rPr lang="ko-KR" altLang="en-US" dirty="0" err="1"/>
              <a:t>베그가</a:t>
            </a:r>
            <a:r>
              <a:rPr lang="ko-KR" altLang="en-US" dirty="0"/>
              <a:t> 이에 해당합니다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EF5E0A-6D1A-4AAA-A0DD-4B3D9037FDE6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39419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https://www.ipostjournal.com/the-best-military-strategy-games-for-android-and-ios-mobile/</a:t>
            </a:r>
          </a:p>
          <a:p>
            <a:r>
              <a:rPr lang="ko-KR" altLang="en-US" dirty="0"/>
              <a:t>두 번째로는 </a:t>
            </a:r>
            <a:r>
              <a:rPr lang="en-US" altLang="ko-KR" dirty="0"/>
              <a:t>strategy game</a:t>
            </a:r>
            <a:r>
              <a:rPr lang="ko-KR" altLang="en-US" dirty="0"/>
              <a:t>입니다</a:t>
            </a:r>
            <a:r>
              <a:rPr lang="en-US" altLang="ko-KR" dirty="0"/>
              <a:t>. </a:t>
            </a:r>
            <a:r>
              <a:rPr lang="ko-KR" altLang="en-US" dirty="0"/>
              <a:t>이는 도시와 문명을 건설하고 전쟁을 하는 게임입니다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EF5E0A-6D1A-4AAA-A0DD-4B3D9037FDE6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52904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https://terms.naver.com/entry.nhn?docId=3573182&amp;cid=59088&amp;categoryId=59096</a:t>
            </a:r>
          </a:p>
          <a:p>
            <a:r>
              <a:rPr lang="ko-KR" altLang="en-US" dirty="0"/>
              <a:t>마지막으로는 현실을 체험할 수 있는 </a:t>
            </a:r>
            <a:r>
              <a:rPr lang="en-US" altLang="ko-KR" dirty="0"/>
              <a:t>simulation </a:t>
            </a:r>
            <a:r>
              <a:rPr lang="ko-KR" altLang="en-US" dirty="0"/>
              <a:t>게임입니다</a:t>
            </a:r>
            <a:r>
              <a:rPr lang="en-US" altLang="ko-KR" dirty="0"/>
              <a:t>. </a:t>
            </a:r>
            <a:r>
              <a:rPr lang="ko-KR" altLang="en-US" dirty="0" err="1"/>
              <a:t>심즈</a:t>
            </a:r>
            <a:r>
              <a:rPr lang="ko-KR" altLang="en-US" dirty="0"/>
              <a:t> </a:t>
            </a:r>
            <a:r>
              <a:rPr lang="ko-KR" altLang="en-US" dirty="0" err="1"/>
              <a:t>같은게임들이</a:t>
            </a:r>
            <a:r>
              <a:rPr lang="ko-KR" altLang="en-US" dirty="0"/>
              <a:t> 이에 해당합니다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EF5E0A-6D1A-4AAA-A0DD-4B3D9037FDE6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30483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https://nrich.maths.org/1374</a:t>
            </a:r>
          </a:p>
          <a:p>
            <a:r>
              <a:rPr lang="ko-KR" altLang="en-US" dirty="0"/>
              <a:t>먼저 퍼스트 </a:t>
            </a:r>
            <a:r>
              <a:rPr lang="en-US" altLang="ko-KR" dirty="0"/>
              <a:t>person shooter </a:t>
            </a:r>
            <a:r>
              <a:rPr lang="ko-KR" altLang="en-US" dirty="0"/>
              <a:t>를 보겠습니다</a:t>
            </a:r>
            <a:r>
              <a:rPr lang="en-US" altLang="ko-KR" dirty="0"/>
              <a:t>. </a:t>
            </a:r>
            <a:r>
              <a:rPr lang="ko-KR" altLang="en-US" dirty="0"/>
              <a:t>이러한 종류의 게임들 중에서 가장 놀라운 점은 엄청난 그래픽입니다</a:t>
            </a:r>
            <a:r>
              <a:rPr lang="en-US" altLang="ko-KR" dirty="0"/>
              <a:t>. </a:t>
            </a:r>
            <a:r>
              <a:rPr lang="ko-KR" altLang="en-US" dirty="0"/>
              <a:t>거의 현실과 유사하게 표현합니다</a:t>
            </a:r>
            <a:r>
              <a:rPr lang="en-US" altLang="ko-KR" dirty="0"/>
              <a:t>. </a:t>
            </a:r>
            <a:r>
              <a:rPr lang="ko-KR" altLang="en-US" dirty="0"/>
              <a:t>이는 수학이 없으면 할 수 없는 일입니다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EF5E0A-6D1A-4AAA-A0DD-4B3D9037FDE6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37564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https://nrich.maths.org/1374</a:t>
            </a:r>
          </a:p>
          <a:p>
            <a:r>
              <a:rPr lang="ko-KR" altLang="en-US" dirty="0"/>
              <a:t>이 기사에서 는 일단 기하학을 공부하라고 해서 일단 보긴 했는데 기하학은 이미 아는 내용들이긴 했습니다</a:t>
            </a:r>
            <a:r>
              <a:rPr lang="en-US" altLang="ko-KR" dirty="0"/>
              <a:t>. </a:t>
            </a:r>
            <a:r>
              <a:rPr lang="ko-KR" altLang="en-US" dirty="0"/>
              <a:t>일단 점은 가장 간단한 도형이고 </a:t>
            </a:r>
            <a:endParaRPr lang="en-US" altLang="ko-KR" dirty="0"/>
          </a:p>
          <a:p>
            <a:r>
              <a:rPr lang="ko-KR" altLang="en-US" dirty="0"/>
              <a:t>직선은 두 점을 사용한 가장 간단한 도형 그리고 평면과 입체도형들은 복잡한 도형들이라고 합니다</a:t>
            </a:r>
            <a:r>
              <a:rPr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EF5E0A-6D1A-4AAA-A0DD-4B3D9037FDE6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35783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A plane and a straight line create an intersection.</a:t>
            </a:r>
          </a:p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평면과 직선이 만나면 점이 생깁니다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우리는 이를 활용해서 그래픽을 어떻게 구성하는 지에 대해 이야기합니다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EF5E0A-6D1A-4AAA-A0DD-4B3D9037FDE6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04791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A plane and a straight line create an intersection.</a:t>
            </a:r>
          </a:p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벡터도 나와있는데 이는 위치를 알려줄 수도 있고 방향을 알려주기도 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EF5E0A-6D1A-4AAA-A0DD-4B3D9037FDE6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92108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112318-F619-4488-8B6E-2F5F2426A6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8BEE6BB-9A5F-4E9F-9F1C-6D46BE01A3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2D9A51D-A948-4CB8-A9EB-5A26520C8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2021-03-20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4374BBD-0B82-4658-B13D-088F0E4D0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1AAA67-696A-4836-A10B-FF164C3AF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62988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43AEE1-28CA-46D2-81F5-CD34E4F9E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738FEC2-4BF0-4A45-9297-EE9B2E45E5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BEDBAD0-D342-4544-94B8-122B3BDBF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2021-03-20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D70FE0D-ACBA-4806-9F35-4EB786E86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F3119A-4AE1-408F-B8AD-4428B0060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20658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0B3D2AB-E650-41C2-B6FB-5398A5C196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92D6516-8F93-4221-97F7-E01D89EE51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D86CB26-A349-496A-B48B-A7B891172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2021-03-20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2E726FD-A739-41D5-96BA-467036392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FAE18D-FED5-4070-8B76-811D76CCE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53234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C6958D-28E5-4CC8-8C48-52A02A1BC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8E03031-827B-4AC7-B564-384C161774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C19838-69C9-49EB-9B51-549106E9B8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2021-03-20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C26852C-90C9-4502-A697-363CF824C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7509D0-CCBD-406A-9D4E-6845657BB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78782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EF73EF-188B-4B17-B08F-D30E80C30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D7DD2CA-F9BF-47A8-9D27-757556FD1C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78A1FB-ABBF-480D-AC6C-9BB1AEF97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2021-03-20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384247E-1D11-4A19-BDDF-E157A205B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24EC815-B6FC-4BDE-910C-F8015ED4A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69655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DAEB91-29AA-4ACC-BDCF-960470FCA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56B0E51-7DC0-45B6-8306-D8167F5CB7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7CB78CC-8798-4261-B4B1-60B4C54377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9594384-5734-4FC8-928A-E1641354A1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2021-03-20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82301C0-6908-48C0-8957-C8B3F4594C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07DD8FE-7741-412F-947D-7A7079F48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26195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D6DFD1-B640-4CC6-A759-6C7981C5C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5B2A237-7572-46BD-9502-829F6C0AD4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1AE9732-B570-4506-BDA6-0AB39D4536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289407D-7DA6-4293-A426-38DF9B2116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239549F-370A-4671-B1BB-79655CC6CB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86D9E62-97AA-41F8-B69B-6CD691CF0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2021-03-20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41D3FC0-561B-4DE4-AA99-9DB56EC6B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D0040F2-99C5-450C-9966-5D00290EB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89433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E337C1-8281-4F6E-9A31-EBE388C3C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0EA4B32-9135-4223-8DE6-887D27434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2021-03-20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407FC83-8D70-48DB-8681-08CFD9C0D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8FC15EC-BCCB-4B82-A94C-FABC63DF6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57760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B9F9692-5462-4439-80C8-B7E337FC9A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2021-03-20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4CA042D-EBC0-437C-A819-521611A54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2415CDA-0D1F-49BD-8381-21C3BEFD5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71411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6F10D4-8D29-48C2-ADF0-92316E2C8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BBA3CD3-DE79-4260-873A-FEDE5C678F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19C6BD2-52A1-4155-9D55-1D847772EA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82A3511-0B13-4D97-937C-07365FBAD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2021-03-20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4C805B4-20AF-4A3C-B131-E1D9FFBB0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9C705FC-2895-472A-B6FD-C2434624B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60424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00D820-915B-4802-8C2E-FF7CA967E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0CF9849-20D0-417A-99C8-099DF39939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44A7754-54E7-4123-8C5E-1B05B517B5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AFFF3F1-9632-4E06-BAB7-312343416A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2021-03-20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23D6B1-934F-4B4D-9E4F-5AE9E873C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157FDD5-2092-4E16-8E7C-1CCA4719C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42402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4C8B562-0886-4274-876D-59EFAAAE2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1799B9E-1CD2-4A09-9ACC-2FA1C62D7A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A0C5B4-9399-4A5E-8DEE-54436B1EC8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2021-03-20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5B2B9FF-C0C5-4E9E-A76A-AF0745E2D8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992FE0-2D01-4365-9F95-1FF838BCEF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05957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사각형: 둥근 위쪽 모서리 6">
            <a:extLst>
              <a:ext uri="{FF2B5EF4-FFF2-40B4-BE49-F238E27FC236}">
                <a16:creationId xmlns:a16="http://schemas.microsoft.com/office/drawing/2014/main" id="{C6AD6DE2-9AED-4B7B-9228-489DB6ED81A0}"/>
              </a:ext>
            </a:extLst>
          </p:cNvPr>
          <p:cNvSpPr/>
          <p:nvPr/>
        </p:nvSpPr>
        <p:spPr>
          <a:xfrm>
            <a:off x="3146394" y="1356506"/>
            <a:ext cx="5899211" cy="3262543"/>
          </a:xfrm>
          <a:prstGeom prst="round2SameRect">
            <a:avLst>
              <a:gd name="adj1" fmla="val 0"/>
              <a:gd name="adj2" fmla="val 3737"/>
            </a:avLst>
          </a:prstGeom>
          <a:solidFill>
            <a:schemeClr val="bg1"/>
          </a:solidFill>
          <a:ln>
            <a:noFill/>
          </a:ln>
          <a:effectLst>
            <a:outerShdw blurRad="241300" dist="431800" dir="5400000" sx="90000" sy="90000" algn="t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400" b="1" dirty="0">
                <a:solidFill>
                  <a:schemeClr val="accent1">
                    <a:lumMod val="50000"/>
                  </a:schemeClr>
                </a:solidFill>
              </a:rPr>
              <a:t>The Use of Mathematics 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2400" b="1" dirty="0">
                <a:solidFill>
                  <a:schemeClr val="accent1">
                    <a:lumMod val="50000"/>
                  </a:schemeClr>
                </a:solidFill>
              </a:rPr>
              <a:t>in computer Games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2400" b="1" u="sng" kern="0" dirty="0">
                <a:solidFill>
                  <a:schemeClr val="tx1"/>
                </a:solidFill>
              </a:rPr>
              <a:t>1. </a:t>
            </a:r>
            <a:r>
              <a:rPr lang="en-US" altLang="ko-KR" sz="2400" b="1" u="sng" kern="0" dirty="0" err="1">
                <a:solidFill>
                  <a:schemeClr val="tx1"/>
                </a:solidFill>
              </a:rPr>
              <a:t>Artiticle</a:t>
            </a:r>
            <a:r>
              <a:rPr lang="en-US" altLang="ko-KR" sz="2400" b="1" u="sng" kern="0" dirty="0">
                <a:solidFill>
                  <a:schemeClr val="tx1"/>
                </a:solidFill>
              </a:rPr>
              <a:t> review</a:t>
            </a:r>
            <a:endParaRPr lang="en-US" altLang="ko-KR" sz="4400" b="1" i="1" u="sng" kern="0" dirty="0">
              <a:solidFill>
                <a:schemeClr val="tx1"/>
              </a:solidFill>
            </a:endParaRPr>
          </a:p>
        </p:txBody>
      </p:sp>
      <p:sp>
        <p:nvSpPr>
          <p:cNvPr id="17" name="사각형: 둥근 위쪽 모서리 16">
            <a:extLst>
              <a:ext uri="{FF2B5EF4-FFF2-40B4-BE49-F238E27FC236}">
                <a16:creationId xmlns:a16="http://schemas.microsoft.com/office/drawing/2014/main" id="{B071631C-61C2-442F-AC0D-8D1DAC1153B8}"/>
              </a:ext>
            </a:extLst>
          </p:cNvPr>
          <p:cNvSpPr/>
          <p:nvPr/>
        </p:nvSpPr>
        <p:spPr>
          <a:xfrm>
            <a:off x="3146394" y="1010893"/>
            <a:ext cx="5899211" cy="345613"/>
          </a:xfrm>
          <a:prstGeom prst="round2SameRect">
            <a:avLst>
              <a:gd name="adj1" fmla="val 32079"/>
              <a:gd name="adj2" fmla="val 0"/>
            </a:avLst>
          </a:prstGeom>
          <a:solidFill>
            <a:srgbClr val="4E5D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dirty="0"/>
              <a:t>Project_Study</a:t>
            </a:r>
            <a:r>
              <a:rPr lang="en-US" altLang="ko-KR" dirty="0">
                <a:solidFill>
                  <a:schemeClr val="bg1"/>
                </a:solidFill>
              </a:rPr>
              <a:t>_2</a:t>
            </a:r>
            <a:endParaRPr lang="ko-KR" altLang="en-US" sz="1050" b="1" dirty="0">
              <a:solidFill>
                <a:schemeClr val="bg1"/>
              </a:solidFill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3208746" y="5226518"/>
            <a:ext cx="5925629" cy="93365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4E5D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Department of Mathematics</a:t>
            </a:r>
          </a:p>
          <a:p>
            <a:pPr algn="ctr"/>
            <a:r>
              <a:rPr lang="en-US" altLang="ko-KR" dirty="0" err="1">
                <a:solidFill>
                  <a:schemeClr val="tx1"/>
                </a:solidFill>
              </a:rPr>
              <a:t>Gyeongsang</a:t>
            </a:r>
            <a:r>
              <a:rPr lang="en-US" altLang="ko-KR" dirty="0">
                <a:solidFill>
                  <a:schemeClr val="tx1"/>
                </a:solidFill>
              </a:rPr>
              <a:t> National University</a:t>
            </a:r>
          </a:p>
          <a:p>
            <a:pPr algn="ctr"/>
            <a:r>
              <a:rPr lang="en-US" altLang="ko-KR" dirty="0" err="1">
                <a:solidFill>
                  <a:schemeClr val="tx1"/>
                </a:solidFill>
              </a:rPr>
              <a:t>Youngmin</a:t>
            </a:r>
            <a:r>
              <a:rPr lang="en-US" altLang="ko-KR" dirty="0">
                <a:solidFill>
                  <a:schemeClr val="tx1"/>
                </a:solidFill>
              </a:rPr>
              <a:t> Shin </a:t>
            </a:r>
          </a:p>
        </p:txBody>
      </p:sp>
    </p:spTree>
    <p:extLst>
      <p:ext uri="{BB962C8B-B14F-4D97-AF65-F5344CB8AC3E}">
        <p14:creationId xmlns:p14="http://schemas.microsoft.com/office/powerpoint/2010/main" val="15505091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BFE56979-DE2C-4C5D-8EC8-68DFA6411899}"/>
              </a:ext>
            </a:extLst>
          </p:cNvPr>
          <p:cNvSpPr/>
          <p:nvPr/>
        </p:nvSpPr>
        <p:spPr>
          <a:xfrm>
            <a:off x="632286" y="336973"/>
            <a:ext cx="5220904" cy="11289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400" b="1" u="sng" kern="0" dirty="0">
                <a:solidFill>
                  <a:schemeClr val="accent1">
                    <a:lumMod val="50000"/>
                  </a:schemeClr>
                </a:solidFill>
              </a:rPr>
              <a:t>2.1 Geometry, vectors and Transformation</a:t>
            </a:r>
            <a:endParaRPr lang="en-US" altLang="ko-KR" sz="2400" b="1" i="1" kern="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7733CF95-AC61-4162-A479-1E073FF17D21}"/>
              </a:ext>
            </a:extLst>
          </p:cNvPr>
          <p:cNvSpPr/>
          <p:nvPr/>
        </p:nvSpPr>
        <p:spPr>
          <a:xfrm>
            <a:off x="11496959" y="445754"/>
            <a:ext cx="269783" cy="270000"/>
          </a:xfrm>
          <a:prstGeom prst="ellipse">
            <a:avLst/>
          </a:prstGeom>
          <a:solidFill>
            <a:schemeClr val="bg1"/>
          </a:solidFill>
          <a:ln>
            <a:solidFill>
              <a:srgbClr val="4E5D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100" dirty="0">
                <a:solidFill>
                  <a:srgbClr val="4E5D70"/>
                </a:solidFill>
              </a:rPr>
              <a:t>p9</a:t>
            </a:r>
            <a:endParaRPr lang="ko-KR" altLang="en-US" sz="1100" dirty="0">
              <a:solidFill>
                <a:srgbClr val="4E5D70"/>
              </a:solidFill>
            </a:endParaRPr>
          </a:p>
        </p:txBody>
      </p:sp>
      <p:sp>
        <p:nvSpPr>
          <p:cNvPr id="6" name="달 5">
            <a:extLst>
              <a:ext uri="{FF2B5EF4-FFF2-40B4-BE49-F238E27FC236}">
                <a16:creationId xmlns:a16="http://schemas.microsoft.com/office/drawing/2014/main" id="{12DF1B78-2B74-4852-832A-3D4EB49D9B44}"/>
              </a:ext>
            </a:extLst>
          </p:cNvPr>
          <p:cNvSpPr/>
          <p:nvPr/>
        </p:nvSpPr>
        <p:spPr>
          <a:xfrm>
            <a:off x="1159750" y="1996470"/>
            <a:ext cx="1058779" cy="1840832"/>
          </a:xfrm>
          <a:prstGeom prst="moon">
            <a:avLst/>
          </a:prstGeom>
          <a:solidFill>
            <a:schemeClr val="accent1">
              <a:lumMod val="20000"/>
              <a:lumOff val="80000"/>
            </a:schemeClr>
          </a:solidFill>
          <a:ln w="317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달 23">
            <a:extLst>
              <a:ext uri="{FF2B5EF4-FFF2-40B4-BE49-F238E27FC236}">
                <a16:creationId xmlns:a16="http://schemas.microsoft.com/office/drawing/2014/main" id="{5C137F72-9E8A-4817-B649-4221E84EDA66}"/>
              </a:ext>
            </a:extLst>
          </p:cNvPr>
          <p:cNvSpPr/>
          <p:nvPr/>
        </p:nvSpPr>
        <p:spPr>
          <a:xfrm>
            <a:off x="5037221" y="1996470"/>
            <a:ext cx="1058779" cy="1840832"/>
          </a:xfrm>
          <a:prstGeom prst="moon">
            <a:avLst/>
          </a:prstGeom>
          <a:solidFill>
            <a:schemeClr val="accent1">
              <a:lumMod val="20000"/>
              <a:lumOff val="80000"/>
            </a:schemeClr>
          </a:solidFill>
          <a:ln w="317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달 25">
            <a:extLst>
              <a:ext uri="{FF2B5EF4-FFF2-40B4-BE49-F238E27FC236}">
                <a16:creationId xmlns:a16="http://schemas.microsoft.com/office/drawing/2014/main" id="{03A66404-4B65-445E-955E-D15824AD3446}"/>
              </a:ext>
            </a:extLst>
          </p:cNvPr>
          <p:cNvSpPr/>
          <p:nvPr/>
        </p:nvSpPr>
        <p:spPr>
          <a:xfrm>
            <a:off x="2823880" y="4109850"/>
            <a:ext cx="1058779" cy="1840832"/>
          </a:xfrm>
          <a:prstGeom prst="moon">
            <a:avLst/>
          </a:prstGeom>
          <a:solidFill>
            <a:schemeClr val="accent1">
              <a:lumMod val="20000"/>
              <a:lumOff val="80000"/>
              <a:alpha val="34000"/>
            </a:schemeClr>
          </a:solidFill>
          <a:ln w="31750">
            <a:solidFill>
              <a:schemeClr val="accent1">
                <a:lumMod val="50000"/>
                <a:alpha val="52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달 27">
            <a:extLst>
              <a:ext uri="{FF2B5EF4-FFF2-40B4-BE49-F238E27FC236}">
                <a16:creationId xmlns:a16="http://schemas.microsoft.com/office/drawing/2014/main" id="{9B2989C7-C7A3-4339-BBB6-5BE94D77C28D}"/>
              </a:ext>
            </a:extLst>
          </p:cNvPr>
          <p:cNvSpPr/>
          <p:nvPr/>
        </p:nvSpPr>
        <p:spPr>
          <a:xfrm rot="19114478">
            <a:off x="2823880" y="4109850"/>
            <a:ext cx="1058779" cy="1840832"/>
          </a:xfrm>
          <a:prstGeom prst="moon">
            <a:avLst/>
          </a:prstGeom>
          <a:solidFill>
            <a:schemeClr val="accent1">
              <a:lumMod val="20000"/>
              <a:lumOff val="80000"/>
            </a:schemeClr>
          </a:solidFill>
          <a:ln w="317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39F3BC7E-CD90-4783-8D2B-C05B4251B146}"/>
              </a:ext>
            </a:extLst>
          </p:cNvPr>
          <p:cNvCxnSpPr/>
          <p:nvPr/>
        </p:nvCxnSpPr>
        <p:spPr>
          <a:xfrm>
            <a:off x="2731175" y="2868146"/>
            <a:ext cx="1572126" cy="0"/>
          </a:xfrm>
          <a:prstGeom prst="straightConnector1">
            <a:avLst/>
          </a:prstGeom>
          <a:ln w="47625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C0176BE-47FD-44EC-A0BA-1A1DB090C2B1}"/>
              </a:ext>
            </a:extLst>
          </p:cNvPr>
          <p:cNvSpPr txBox="1"/>
          <p:nvPr/>
        </p:nvSpPr>
        <p:spPr>
          <a:xfrm>
            <a:off x="2369758" y="2271661"/>
            <a:ext cx="2415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Transformation</a:t>
            </a:r>
            <a:endParaRPr lang="ko-KR" altLang="en-US" sz="2400" dirty="0"/>
          </a:p>
        </p:txBody>
      </p:sp>
      <p:sp>
        <p:nvSpPr>
          <p:cNvPr id="31" name="화살표: 원형 30">
            <a:extLst>
              <a:ext uri="{FF2B5EF4-FFF2-40B4-BE49-F238E27FC236}">
                <a16:creationId xmlns:a16="http://schemas.microsoft.com/office/drawing/2014/main" id="{C748435F-4781-4185-A10A-8B43F26F1816}"/>
              </a:ext>
            </a:extLst>
          </p:cNvPr>
          <p:cNvSpPr/>
          <p:nvPr/>
        </p:nvSpPr>
        <p:spPr>
          <a:xfrm rot="6436911" flipH="1">
            <a:off x="4010299" y="4920513"/>
            <a:ext cx="954506" cy="1070810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0967060"/>
              <a:gd name="adj5" fmla="val 12500"/>
            </a:avLst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F20E2B9-3E1E-4B9A-83CA-A3260DF1E6B9}"/>
              </a:ext>
            </a:extLst>
          </p:cNvPr>
          <p:cNvSpPr txBox="1"/>
          <p:nvPr/>
        </p:nvSpPr>
        <p:spPr>
          <a:xfrm>
            <a:off x="5140565" y="5332045"/>
            <a:ext cx="2415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Rotation</a:t>
            </a:r>
            <a:endParaRPr lang="ko-KR" altLang="en-US" sz="2400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93622E1E-F463-4E4E-9BDA-0374D2A38048}"/>
              </a:ext>
            </a:extLst>
          </p:cNvPr>
          <p:cNvSpPr/>
          <p:nvPr/>
        </p:nvSpPr>
        <p:spPr>
          <a:xfrm>
            <a:off x="3136216" y="6645715"/>
            <a:ext cx="5919563" cy="45719"/>
          </a:xfrm>
          <a:prstGeom prst="rect">
            <a:avLst/>
          </a:prstGeom>
          <a:solidFill>
            <a:srgbClr val="4E5D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31849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BFE56979-DE2C-4C5D-8EC8-68DFA6411899}"/>
              </a:ext>
            </a:extLst>
          </p:cNvPr>
          <p:cNvSpPr/>
          <p:nvPr/>
        </p:nvSpPr>
        <p:spPr>
          <a:xfrm>
            <a:off x="632286" y="457292"/>
            <a:ext cx="5220904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400" b="1" u="sng" kern="0" dirty="0">
                <a:solidFill>
                  <a:schemeClr val="accent1">
                    <a:lumMod val="50000"/>
                  </a:schemeClr>
                </a:solidFill>
              </a:rPr>
              <a:t>2.2 3D Graphics</a:t>
            </a:r>
            <a:endParaRPr lang="en-US" altLang="ko-KR" sz="2400" b="1" i="1" kern="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7733CF95-AC61-4162-A479-1E073FF17D21}"/>
              </a:ext>
            </a:extLst>
          </p:cNvPr>
          <p:cNvSpPr/>
          <p:nvPr/>
        </p:nvSpPr>
        <p:spPr>
          <a:xfrm>
            <a:off x="11496959" y="445754"/>
            <a:ext cx="269783" cy="270000"/>
          </a:xfrm>
          <a:prstGeom prst="ellipse">
            <a:avLst/>
          </a:prstGeom>
          <a:solidFill>
            <a:schemeClr val="bg1"/>
          </a:solidFill>
          <a:ln>
            <a:solidFill>
              <a:srgbClr val="4E5D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100" dirty="0">
                <a:solidFill>
                  <a:srgbClr val="4E5D70"/>
                </a:solidFill>
              </a:rPr>
              <a:t>p10</a:t>
            </a:r>
            <a:endParaRPr lang="ko-KR" altLang="en-US" sz="1100" dirty="0">
              <a:solidFill>
                <a:srgbClr val="4E5D70"/>
              </a:solidFill>
            </a:endParaRPr>
          </a:p>
        </p:txBody>
      </p:sp>
      <p:sp>
        <p:nvSpPr>
          <p:cNvPr id="13" name="대각선 방향의 모서리가 둥근 사각형 75">
            <a:extLst>
              <a:ext uri="{FF2B5EF4-FFF2-40B4-BE49-F238E27FC236}">
                <a16:creationId xmlns:a16="http://schemas.microsoft.com/office/drawing/2014/main" id="{4AD0AD20-862D-4AC3-971C-4BBEE47FBD26}"/>
              </a:ext>
            </a:extLst>
          </p:cNvPr>
          <p:cNvSpPr/>
          <p:nvPr/>
        </p:nvSpPr>
        <p:spPr>
          <a:xfrm flipH="1">
            <a:off x="632286" y="1398951"/>
            <a:ext cx="9693274" cy="1022170"/>
          </a:xfrm>
          <a:prstGeom prst="round2DiagRect">
            <a:avLst>
              <a:gd name="adj1" fmla="val 23031"/>
              <a:gd name="adj2" fmla="val 0"/>
            </a:avLst>
          </a:prstGeom>
          <a:solidFill>
            <a:schemeClr val="bg1"/>
          </a:solidFill>
          <a:ln w="22225">
            <a:solidFill>
              <a:srgbClr val="4E5D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r>
              <a:rPr lang="en-US" altLang="ko-KR" sz="2000" dirty="0">
                <a:solidFill>
                  <a:schemeClr val="accent1">
                    <a:lumMod val="50000"/>
                  </a:schemeClr>
                </a:solidFill>
              </a:rPr>
              <a:t>A simple idea for three-dimensional graphics is to explain the world mathematically and be shown to people.</a:t>
            </a:r>
            <a:endParaRPr lang="ko-KR" altLang="en-US" sz="2000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DA89555-2785-4932-A704-F8C334079D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025" y="3255057"/>
            <a:ext cx="4503196" cy="212959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703DE607-5E14-44F1-A4F6-2A4E5B3B6324}"/>
              </a:ext>
            </a:extLst>
          </p:cNvPr>
          <p:cNvSpPr/>
          <p:nvPr/>
        </p:nvSpPr>
        <p:spPr>
          <a:xfrm>
            <a:off x="3136216" y="6645715"/>
            <a:ext cx="5919563" cy="45719"/>
          </a:xfrm>
          <a:prstGeom prst="rect">
            <a:avLst/>
          </a:prstGeom>
          <a:solidFill>
            <a:srgbClr val="4E5D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79621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BFE56979-DE2C-4C5D-8EC8-68DFA6411899}"/>
              </a:ext>
            </a:extLst>
          </p:cNvPr>
          <p:cNvSpPr/>
          <p:nvPr/>
        </p:nvSpPr>
        <p:spPr>
          <a:xfrm>
            <a:off x="632286" y="457292"/>
            <a:ext cx="5220904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400" b="1" u="sng" kern="0" dirty="0">
                <a:solidFill>
                  <a:schemeClr val="accent1">
                    <a:lumMod val="50000"/>
                  </a:schemeClr>
                </a:solidFill>
              </a:rPr>
              <a:t>2.2 3D Graphics</a:t>
            </a:r>
            <a:endParaRPr lang="en-US" altLang="ko-KR" sz="2400" b="1" i="1" kern="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7733CF95-AC61-4162-A479-1E073FF17D21}"/>
              </a:ext>
            </a:extLst>
          </p:cNvPr>
          <p:cNvSpPr/>
          <p:nvPr/>
        </p:nvSpPr>
        <p:spPr>
          <a:xfrm>
            <a:off x="11496959" y="445754"/>
            <a:ext cx="269783" cy="270000"/>
          </a:xfrm>
          <a:prstGeom prst="ellipse">
            <a:avLst/>
          </a:prstGeom>
          <a:solidFill>
            <a:schemeClr val="bg1"/>
          </a:solidFill>
          <a:ln>
            <a:solidFill>
              <a:srgbClr val="4E5D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100" dirty="0">
                <a:solidFill>
                  <a:srgbClr val="4E5D70"/>
                </a:solidFill>
              </a:rPr>
              <a:t>p11</a:t>
            </a:r>
            <a:endParaRPr lang="ko-KR" altLang="en-US" sz="1100" dirty="0">
              <a:solidFill>
                <a:srgbClr val="4E5D70"/>
              </a:solidFill>
            </a:endParaRPr>
          </a:p>
        </p:txBody>
      </p:sp>
      <p:sp>
        <p:nvSpPr>
          <p:cNvPr id="13" name="대각선 방향의 모서리가 둥근 사각형 75">
            <a:extLst>
              <a:ext uri="{FF2B5EF4-FFF2-40B4-BE49-F238E27FC236}">
                <a16:creationId xmlns:a16="http://schemas.microsoft.com/office/drawing/2014/main" id="{4AD0AD20-862D-4AC3-971C-4BBEE47FBD26}"/>
              </a:ext>
            </a:extLst>
          </p:cNvPr>
          <p:cNvSpPr/>
          <p:nvPr/>
        </p:nvSpPr>
        <p:spPr>
          <a:xfrm flipH="1">
            <a:off x="632286" y="1398951"/>
            <a:ext cx="9693274" cy="1022170"/>
          </a:xfrm>
          <a:prstGeom prst="round2DiagRect">
            <a:avLst>
              <a:gd name="adj1" fmla="val 23031"/>
              <a:gd name="adj2" fmla="val 0"/>
            </a:avLst>
          </a:prstGeom>
          <a:solidFill>
            <a:schemeClr val="bg1"/>
          </a:solidFill>
          <a:ln w="22225">
            <a:solidFill>
              <a:srgbClr val="4E5D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r>
              <a:rPr lang="en-US" altLang="ko-KR" sz="2000" dirty="0">
                <a:solidFill>
                  <a:schemeClr val="accent1">
                    <a:lumMod val="50000"/>
                  </a:schemeClr>
                </a:solidFill>
              </a:rPr>
              <a:t>A simple idea for three-dimensional graphics is to explain the world mathematically and be shown to people.</a:t>
            </a:r>
            <a:endParaRPr lang="ko-KR" altLang="en-US" sz="2000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2929CAE-FDF4-41E8-ACCD-AFFD200843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908" y="3028449"/>
            <a:ext cx="4880942" cy="2614362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514B7DC9-E5CA-48FF-894A-1238A30AA101}"/>
              </a:ext>
            </a:extLst>
          </p:cNvPr>
          <p:cNvSpPr/>
          <p:nvPr/>
        </p:nvSpPr>
        <p:spPr>
          <a:xfrm>
            <a:off x="3136216" y="6645715"/>
            <a:ext cx="5919563" cy="45719"/>
          </a:xfrm>
          <a:prstGeom prst="rect">
            <a:avLst/>
          </a:prstGeom>
          <a:solidFill>
            <a:srgbClr val="4E5D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92773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BFE56979-DE2C-4C5D-8EC8-68DFA6411899}"/>
              </a:ext>
            </a:extLst>
          </p:cNvPr>
          <p:cNvSpPr/>
          <p:nvPr/>
        </p:nvSpPr>
        <p:spPr>
          <a:xfrm>
            <a:off x="632286" y="457292"/>
            <a:ext cx="5220904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400" b="1" u="sng" kern="0" dirty="0">
                <a:solidFill>
                  <a:schemeClr val="accent1">
                    <a:lumMod val="50000"/>
                  </a:schemeClr>
                </a:solidFill>
              </a:rPr>
              <a:t>2.2 3D Graphics</a:t>
            </a:r>
            <a:endParaRPr lang="en-US" altLang="ko-KR" sz="2400" b="1" i="1" kern="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7733CF95-AC61-4162-A479-1E073FF17D21}"/>
              </a:ext>
            </a:extLst>
          </p:cNvPr>
          <p:cNvSpPr/>
          <p:nvPr/>
        </p:nvSpPr>
        <p:spPr>
          <a:xfrm>
            <a:off x="11496959" y="445754"/>
            <a:ext cx="269783" cy="270000"/>
          </a:xfrm>
          <a:prstGeom prst="ellipse">
            <a:avLst/>
          </a:prstGeom>
          <a:solidFill>
            <a:schemeClr val="bg1"/>
          </a:solidFill>
          <a:ln>
            <a:solidFill>
              <a:srgbClr val="4E5D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100" dirty="0">
                <a:solidFill>
                  <a:srgbClr val="4E5D70"/>
                </a:solidFill>
              </a:rPr>
              <a:t>p12</a:t>
            </a:r>
            <a:endParaRPr lang="ko-KR" altLang="en-US" sz="1100" dirty="0">
              <a:solidFill>
                <a:srgbClr val="4E5D70"/>
              </a:solidFill>
            </a:endParaRPr>
          </a:p>
        </p:txBody>
      </p:sp>
      <p:sp>
        <p:nvSpPr>
          <p:cNvPr id="13" name="대각선 방향의 모서리가 둥근 사각형 75">
            <a:extLst>
              <a:ext uri="{FF2B5EF4-FFF2-40B4-BE49-F238E27FC236}">
                <a16:creationId xmlns:a16="http://schemas.microsoft.com/office/drawing/2014/main" id="{4AD0AD20-862D-4AC3-971C-4BBEE47FBD26}"/>
              </a:ext>
            </a:extLst>
          </p:cNvPr>
          <p:cNvSpPr/>
          <p:nvPr/>
        </p:nvSpPr>
        <p:spPr>
          <a:xfrm flipH="1">
            <a:off x="632286" y="1495205"/>
            <a:ext cx="9402051" cy="718607"/>
          </a:xfrm>
          <a:prstGeom prst="round2DiagRect">
            <a:avLst>
              <a:gd name="adj1" fmla="val 23031"/>
              <a:gd name="adj2" fmla="val 0"/>
            </a:avLst>
          </a:prstGeom>
          <a:solidFill>
            <a:schemeClr val="bg1"/>
          </a:solidFill>
          <a:ln w="22225">
            <a:solidFill>
              <a:srgbClr val="4E5D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r>
              <a:rPr lang="en-US" altLang="ko-KR" sz="2000">
                <a:solidFill>
                  <a:schemeClr val="accent1">
                    <a:lumMod val="50000"/>
                  </a:schemeClr>
                </a:solidFill>
              </a:rPr>
              <a:t>Computers are similar to the previous method, but slightly different.</a:t>
            </a:r>
            <a:endParaRPr lang="ko-KR" altLang="en-US" sz="2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" name="이등변 삼각형 1">
            <a:extLst>
              <a:ext uri="{FF2B5EF4-FFF2-40B4-BE49-F238E27FC236}">
                <a16:creationId xmlns:a16="http://schemas.microsoft.com/office/drawing/2014/main" id="{737D8960-658E-41E5-B95F-AA46B5BF6C19}"/>
              </a:ext>
            </a:extLst>
          </p:cNvPr>
          <p:cNvSpPr/>
          <p:nvPr/>
        </p:nvSpPr>
        <p:spPr>
          <a:xfrm>
            <a:off x="1888958" y="3429000"/>
            <a:ext cx="2105526" cy="1876926"/>
          </a:xfrm>
          <a:prstGeom prst="triangle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5272E11-7F30-47A0-9CB9-78E4A07AA49D}"/>
              </a:ext>
            </a:extLst>
          </p:cNvPr>
          <p:cNvGrpSpPr/>
          <p:nvPr/>
        </p:nvGrpSpPr>
        <p:grpSpPr>
          <a:xfrm>
            <a:off x="6096000" y="3007895"/>
            <a:ext cx="2586791" cy="2514600"/>
            <a:chOff x="5967662" y="3007895"/>
            <a:chExt cx="2586791" cy="2514600"/>
          </a:xfrm>
        </p:grpSpPr>
        <p:sp>
          <p:nvSpPr>
            <p:cNvPr id="3" name="정육면체 2">
              <a:extLst>
                <a:ext uri="{FF2B5EF4-FFF2-40B4-BE49-F238E27FC236}">
                  <a16:creationId xmlns:a16="http://schemas.microsoft.com/office/drawing/2014/main" id="{DE0B7054-C871-4560-AABD-4EFB9C34C767}"/>
                </a:ext>
              </a:extLst>
            </p:cNvPr>
            <p:cNvSpPr/>
            <p:nvPr/>
          </p:nvSpPr>
          <p:spPr>
            <a:xfrm>
              <a:off x="5967662" y="3007895"/>
              <a:ext cx="2562727" cy="2514600"/>
            </a:xfrm>
            <a:prstGeom prst="cub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CBE00EE3-3F1C-4C47-AEE7-3E2B6F5FB2F9}"/>
                </a:ext>
              </a:extLst>
            </p:cNvPr>
            <p:cNvCxnSpPr/>
            <p:nvPr/>
          </p:nvCxnSpPr>
          <p:spPr>
            <a:xfrm flipV="1">
              <a:off x="5967662" y="3007895"/>
              <a:ext cx="2562727" cy="625642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EA4DBED2-871C-46BF-BB64-ACC2EBDAF70A}"/>
                </a:ext>
              </a:extLst>
            </p:cNvPr>
            <p:cNvCxnSpPr/>
            <p:nvPr/>
          </p:nvCxnSpPr>
          <p:spPr>
            <a:xfrm>
              <a:off x="5967662" y="3633537"/>
              <a:ext cx="1913022" cy="1888958"/>
            </a:xfrm>
            <a:prstGeom prst="line">
              <a:avLst/>
            </a:prstGeom>
            <a:ln w="222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C5EBD5F2-95E4-4C5B-8B91-E50C47870433}"/>
                </a:ext>
              </a:extLst>
            </p:cNvPr>
            <p:cNvCxnSpPr/>
            <p:nvPr/>
          </p:nvCxnSpPr>
          <p:spPr>
            <a:xfrm flipV="1">
              <a:off x="7904748" y="3007895"/>
              <a:ext cx="649705" cy="2514600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75BE4E7-16D1-400E-B070-76672D6F76A4}"/>
              </a:ext>
            </a:extLst>
          </p:cNvPr>
          <p:cNvSpPr/>
          <p:nvPr/>
        </p:nvSpPr>
        <p:spPr>
          <a:xfrm>
            <a:off x="3136216" y="6645715"/>
            <a:ext cx="5919563" cy="45719"/>
          </a:xfrm>
          <a:prstGeom prst="rect">
            <a:avLst/>
          </a:prstGeom>
          <a:solidFill>
            <a:srgbClr val="4E5D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75739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BFE56979-DE2C-4C5D-8EC8-68DFA6411899}"/>
              </a:ext>
            </a:extLst>
          </p:cNvPr>
          <p:cNvSpPr/>
          <p:nvPr/>
        </p:nvSpPr>
        <p:spPr>
          <a:xfrm>
            <a:off x="632286" y="457292"/>
            <a:ext cx="5220904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400" b="1" u="sng" kern="0" dirty="0">
                <a:solidFill>
                  <a:schemeClr val="accent1">
                    <a:lumMod val="50000"/>
                  </a:schemeClr>
                </a:solidFill>
              </a:rPr>
              <a:t>2.2 3D Graphics</a:t>
            </a:r>
            <a:endParaRPr lang="en-US" altLang="ko-KR" sz="2400" b="1" i="1" kern="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7733CF95-AC61-4162-A479-1E073FF17D21}"/>
              </a:ext>
            </a:extLst>
          </p:cNvPr>
          <p:cNvSpPr/>
          <p:nvPr/>
        </p:nvSpPr>
        <p:spPr>
          <a:xfrm>
            <a:off x="11496959" y="445754"/>
            <a:ext cx="269783" cy="270000"/>
          </a:xfrm>
          <a:prstGeom prst="ellipse">
            <a:avLst/>
          </a:prstGeom>
          <a:solidFill>
            <a:schemeClr val="bg1"/>
          </a:solidFill>
          <a:ln>
            <a:solidFill>
              <a:srgbClr val="4E5D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100" dirty="0">
                <a:solidFill>
                  <a:srgbClr val="4E5D70"/>
                </a:solidFill>
              </a:rPr>
              <a:t>p13</a:t>
            </a:r>
            <a:endParaRPr lang="ko-KR" altLang="en-US" sz="1100" dirty="0">
              <a:solidFill>
                <a:srgbClr val="4E5D70"/>
              </a:solidFill>
            </a:endParaRPr>
          </a:p>
        </p:txBody>
      </p:sp>
      <p:sp>
        <p:nvSpPr>
          <p:cNvPr id="13" name="대각선 방향의 모서리가 둥근 사각형 75">
            <a:extLst>
              <a:ext uri="{FF2B5EF4-FFF2-40B4-BE49-F238E27FC236}">
                <a16:creationId xmlns:a16="http://schemas.microsoft.com/office/drawing/2014/main" id="{4AD0AD20-862D-4AC3-971C-4BBEE47FBD26}"/>
              </a:ext>
            </a:extLst>
          </p:cNvPr>
          <p:cNvSpPr/>
          <p:nvPr/>
        </p:nvSpPr>
        <p:spPr>
          <a:xfrm flipH="1">
            <a:off x="632286" y="1495205"/>
            <a:ext cx="9402051" cy="718607"/>
          </a:xfrm>
          <a:prstGeom prst="round2DiagRect">
            <a:avLst>
              <a:gd name="adj1" fmla="val 23031"/>
              <a:gd name="adj2" fmla="val 0"/>
            </a:avLst>
          </a:prstGeom>
          <a:solidFill>
            <a:schemeClr val="bg1"/>
          </a:solidFill>
          <a:ln w="22225">
            <a:solidFill>
              <a:srgbClr val="4E5D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r>
              <a:rPr lang="en-US" altLang="ko-KR" sz="2000">
                <a:solidFill>
                  <a:schemeClr val="accent1">
                    <a:lumMod val="50000"/>
                  </a:schemeClr>
                </a:solidFill>
              </a:rPr>
              <a:t>Computers are similar to the previous method, but slightly different.</a:t>
            </a:r>
            <a:endParaRPr lang="ko-KR" altLang="en-US" sz="2000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8985135-7C6C-461A-AACF-70E3A98B3F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856" y="2676759"/>
            <a:ext cx="4459455" cy="3107426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181F67C-CE54-4FC2-A4F9-D81CF69C29BB}"/>
              </a:ext>
            </a:extLst>
          </p:cNvPr>
          <p:cNvSpPr/>
          <p:nvPr/>
        </p:nvSpPr>
        <p:spPr>
          <a:xfrm>
            <a:off x="3136216" y="6645715"/>
            <a:ext cx="5919563" cy="45719"/>
          </a:xfrm>
          <a:prstGeom prst="rect">
            <a:avLst/>
          </a:prstGeom>
          <a:solidFill>
            <a:srgbClr val="4E5D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20655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BFE56979-DE2C-4C5D-8EC8-68DFA6411899}"/>
              </a:ext>
            </a:extLst>
          </p:cNvPr>
          <p:cNvSpPr/>
          <p:nvPr/>
        </p:nvSpPr>
        <p:spPr>
          <a:xfrm>
            <a:off x="632286" y="457292"/>
            <a:ext cx="5220904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400" b="1" u="sng" kern="0" dirty="0">
                <a:solidFill>
                  <a:schemeClr val="accent1">
                    <a:lumMod val="50000"/>
                  </a:schemeClr>
                </a:solidFill>
              </a:rPr>
              <a:t>2.2 3D Graphics</a:t>
            </a:r>
            <a:endParaRPr lang="en-US" altLang="ko-KR" sz="2400" b="1" i="1" kern="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7733CF95-AC61-4162-A479-1E073FF17D21}"/>
              </a:ext>
            </a:extLst>
          </p:cNvPr>
          <p:cNvSpPr/>
          <p:nvPr/>
        </p:nvSpPr>
        <p:spPr>
          <a:xfrm>
            <a:off x="11496959" y="445754"/>
            <a:ext cx="269783" cy="270000"/>
          </a:xfrm>
          <a:prstGeom prst="ellipse">
            <a:avLst/>
          </a:prstGeom>
          <a:solidFill>
            <a:schemeClr val="bg1"/>
          </a:solidFill>
          <a:ln>
            <a:solidFill>
              <a:srgbClr val="4E5D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100" dirty="0">
                <a:solidFill>
                  <a:srgbClr val="4E5D70"/>
                </a:solidFill>
              </a:rPr>
              <a:t>p14</a:t>
            </a:r>
            <a:endParaRPr lang="ko-KR" altLang="en-US" sz="1100" dirty="0">
              <a:solidFill>
                <a:srgbClr val="4E5D70"/>
              </a:solidFill>
            </a:endParaRPr>
          </a:p>
        </p:txBody>
      </p:sp>
      <p:sp>
        <p:nvSpPr>
          <p:cNvPr id="13" name="대각선 방향의 모서리가 둥근 사각형 75">
            <a:extLst>
              <a:ext uri="{FF2B5EF4-FFF2-40B4-BE49-F238E27FC236}">
                <a16:creationId xmlns:a16="http://schemas.microsoft.com/office/drawing/2014/main" id="{4AD0AD20-862D-4AC3-971C-4BBEE47FBD26}"/>
              </a:ext>
            </a:extLst>
          </p:cNvPr>
          <p:cNvSpPr/>
          <p:nvPr/>
        </p:nvSpPr>
        <p:spPr>
          <a:xfrm flipH="1">
            <a:off x="632285" y="1495205"/>
            <a:ext cx="9666746" cy="1103616"/>
          </a:xfrm>
          <a:prstGeom prst="round2DiagRect">
            <a:avLst>
              <a:gd name="adj1" fmla="val 23031"/>
              <a:gd name="adj2" fmla="val 0"/>
            </a:avLst>
          </a:prstGeom>
          <a:solidFill>
            <a:schemeClr val="bg1"/>
          </a:solidFill>
          <a:ln w="22225">
            <a:solidFill>
              <a:srgbClr val="4E5D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r>
              <a:rPr lang="en-US" altLang="ko-KR" sz="2000" dirty="0">
                <a:solidFill>
                  <a:schemeClr val="accent1">
                    <a:lumMod val="50000"/>
                  </a:schemeClr>
                </a:solidFill>
              </a:rPr>
              <a:t>Exercise 3. [Making triangles] Draw a picture of a box with a smaller box stuck to the top of it, using only triangles.. </a:t>
            </a:r>
            <a:endParaRPr lang="ko-KR" altLang="en-US" sz="2000" dirty="0">
              <a:solidFill>
                <a:schemeClr val="accent1">
                  <a:lumMod val="50000"/>
                </a:schemeClr>
              </a:solidFill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1E615C80-C57C-44FD-81B2-1904F53800D5}"/>
              </a:ext>
            </a:extLst>
          </p:cNvPr>
          <p:cNvGrpSpPr/>
          <p:nvPr/>
        </p:nvGrpSpPr>
        <p:grpSpPr>
          <a:xfrm>
            <a:off x="1973179" y="2857501"/>
            <a:ext cx="3453063" cy="3435018"/>
            <a:chOff x="1973179" y="2857501"/>
            <a:chExt cx="3453063" cy="3435018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E1B6DBE3-28E9-430D-A619-9B0705BF350D}"/>
                </a:ext>
              </a:extLst>
            </p:cNvPr>
            <p:cNvGrpSpPr/>
            <p:nvPr/>
          </p:nvGrpSpPr>
          <p:grpSpPr>
            <a:xfrm>
              <a:off x="1973179" y="2857501"/>
              <a:ext cx="3453063" cy="3435018"/>
              <a:chOff x="1973179" y="2857501"/>
              <a:chExt cx="3453063" cy="3435018"/>
            </a:xfrm>
            <a:solidFill>
              <a:schemeClr val="accent6">
                <a:lumMod val="20000"/>
                <a:lumOff val="80000"/>
              </a:schemeClr>
            </a:solidFill>
          </p:grpSpPr>
          <p:sp>
            <p:nvSpPr>
              <p:cNvPr id="2" name="정육면체 1">
                <a:extLst>
                  <a:ext uri="{FF2B5EF4-FFF2-40B4-BE49-F238E27FC236}">
                    <a16:creationId xmlns:a16="http://schemas.microsoft.com/office/drawing/2014/main" id="{CD7212E8-2890-4796-9EF1-A87752F7D10C}"/>
                  </a:ext>
                </a:extLst>
              </p:cNvPr>
              <p:cNvSpPr/>
              <p:nvPr/>
            </p:nvSpPr>
            <p:spPr>
              <a:xfrm>
                <a:off x="1973179" y="3801982"/>
                <a:ext cx="3453063" cy="2490537"/>
              </a:xfrm>
              <a:prstGeom prst="cube">
                <a:avLst>
                  <a:gd name="adj" fmla="val 39976"/>
                </a:avLst>
              </a:prstGeom>
              <a:grpFill/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" name="정육면체 3">
                <a:extLst>
                  <a:ext uri="{FF2B5EF4-FFF2-40B4-BE49-F238E27FC236}">
                    <a16:creationId xmlns:a16="http://schemas.microsoft.com/office/drawing/2014/main" id="{2E812BED-D91C-4172-AB29-9FABF36B4CDB}"/>
                  </a:ext>
                </a:extLst>
              </p:cNvPr>
              <p:cNvSpPr/>
              <p:nvPr/>
            </p:nvSpPr>
            <p:spPr>
              <a:xfrm>
                <a:off x="2622886" y="2857501"/>
                <a:ext cx="1720516" cy="1287380"/>
              </a:xfrm>
              <a:prstGeom prst="cube">
                <a:avLst/>
              </a:prstGeom>
              <a:grpFill/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F10BE744-D876-418C-B765-766DC0853D3D}"/>
                </a:ext>
              </a:extLst>
            </p:cNvPr>
            <p:cNvCxnSpPr/>
            <p:nvPr/>
          </p:nvCxnSpPr>
          <p:spPr>
            <a:xfrm>
              <a:off x="2959768" y="2857501"/>
              <a:ext cx="1058779" cy="31883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54229AE8-421E-45D9-805C-709E16E985F5}"/>
                </a:ext>
              </a:extLst>
            </p:cNvPr>
            <p:cNvCxnSpPr/>
            <p:nvPr/>
          </p:nvCxnSpPr>
          <p:spPr>
            <a:xfrm flipV="1">
              <a:off x="2622886" y="3176337"/>
              <a:ext cx="1395661" cy="96854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01E6E464-C729-4DF6-BA9C-1A2F9E619AA0}"/>
                </a:ext>
              </a:extLst>
            </p:cNvPr>
            <p:cNvCxnSpPr/>
            <p:nvPr/>
          </p:nvCxnSpPr>
          <p:spPr>
            <a:xfrm flipH="1" flipV="1">
              <a:off x="4018547" y="3176337"/>
              <a:ext cx="324855" cy="62564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2681AE90-B9A0-4C1A-83A3-F923E5F1EA1E}"/>
                </a:ext>
              </a:extLst>
            </p:cNvPr>
            <p:cNvCxnSpPr>
              <a:cxnSpLocks/>
            </p:cNvCxnSpPr>
            <p:nvPr/>
          </p:nvCxnSpPr>
          <p:spPr>
            <a:xfrm>
              <a:off x="2622886" y="4144881"/>
              <a:ext cx="1816767" cy="62564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05D38407-3074-4D53-86C6-B5BFC3985510}"/>
                </a:ext>
              </a:extLst>
            </p:cNvPr>
            <p:cNvCxnSpPr>
              <a:cxnSpLocks/>
            </p:cNvCxnSpPr>
            <p:nvPr/>
          </p:nvCxnSpPr>
          <p:spPr>
            <a:xfrm>
              <a:off x="4018547" y="4144881"/>
              <a:ext cx="421106" cy="65571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C13B2C2C-1754-4E56-85D7-22DF29A857D1}"/>
                </a:ext>
              </a:extLst>
            </p:cNvPr>
            <p:cNvCxnSpPr>
              <a:cxnSpLocks/>
            </p:cNvCxnSpPr>
            <p:nvPr/>
          </p:nvCxnSpPr>
          <p:spPr>
            <a:xfrm>
              <a:off x="4343402" y="3801982"/>
              <a:ext cx="96251" cy="99861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3B3BE731-109B-4795-82D9-63EA97106843}"/>
                </a:ext>
              </a:extLst>
            </p:cNvPr>
            <p:cNvCxnSpPr/>
            <p:nvPr/>
          </p:nvCxnSpPr>
          <p:spPr>
            <a:xfrm flipV="1">
              <a:off x="1973179" y="4770526"/>
              <a:ext cx="2466474" cy="152199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A55F6AFF-CC48-400F-AB13-F2F94A72B4C2}"/>
                </a:ext>
              </a:extLst>
            </p:cNvPr>
            <p:cNvCxnSpPr/>
            <p:nvPr/>
          </p:nvCxnSpPr>
          <p:spPr>
            <a:xfrm>
              <a:off x="4439653" y="4800600"/>
              <a:ext cx="986589" cy="49329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A7F28CC-FDB2-4182-920A-AD768FE3F215}"/>
              </a:ext>
            </a:extLst>
          </p:cNvPr>
          <p:cNvSpPr/>
          <p:nvPr/>
        </p:nvSpPr>
        <p:spPr>
          <a:xfrm>
            <a:off x="3136216" y="6645715"/>
            <a:ext cx="5919563" cy="45719"/>
          </a:xfrm>
          <a:prstGeom prst="rect">
            <a:avLst/>
          </a:prstGeom>
          <a:solidFill>
            <a:srgbClr val="4E5D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43789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B071631C-61C2-442F-AC0D-8D1DAC1153B8}"/>
              </a:ext>
            </a:extLst>
          </p:cNvPr>
          <p:cNvSpPr/>
          <p:nvPr/>
        </p:nvSpPr>
        <p:spPr>
          <a:xfrm>
            <a:off x="3136216" y="6645715"/>
            <a:ext cx="5919563" cy="45719"/>
          </a:xfrm>
          <a:prstGeom prst="rect">
            <a:avLst/>
          </a:prstGeom>
          <a:solidFill>
            <a:srgbClr val="4E5D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FE56979-DE2C-4C5D-8EC8-68DFA6411899}"/>
              </a:ext>
            </a:extLst>
          </p:cNvPr>
          <p:cNvSpPr/>
          <p:nvPr/>
        </p:nvSpPr>
        <p:spPr>
          <a:xfrm>
            <a:off x="632286" y="481355"/>
            <a:ext cx="5220904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400" b="1" u="sng" kern="0" dirty="0">
                <a:solidFill>
                  <a:schemeClr val="accent1">
                    <a:lumMod val="50000"/>
                  </a:schemeClr>
                </a:solidFill>
              </a:rPr>
              <a:t>3. Strategy Games</a:t>
            </a:r>
            <a:endParaRPr lang="en-US" altLang="ko-KR" sz="2400" b="1" i="1" kern="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7733CF95-AC61-4162-A479-1E073FF17D21}"/>
              </a:ext>
            </a:extLst>
          </p:cNvPr>
          <p:cNvSpPr/>
          <p:nvPr/>
        </p:nvSpPr>
        <p:spPr>
          <a:xfrm>
            <a:off x="11496959" y="445754"/>
            <a:ext cx="269783" cy="270000"/>
          </a:xfrm>
          <a:prstGeom prst="ellipse">
            <a:avLst/>
          </a:prstGeom>
          <a:solidFill>
            <a:schemeClr val="bg1"/>
          </a:solidFill>
          <a:ln>
            <a:solidFill>
              <a:srgbClr val="4E5D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100" dirty="0">
                <a:solidFill>
                  <a:srgbClr val="4E5D70"/>
                </a:solidFill>
              </a:rPr>
              <a:t>p15</a:t>
            </a:r>
            <a:endParaRPr lang="ko-KR" altLang="en-US" sz="1100" dirty="0">
              <a:solidFill>
                <a:srgbClr val="4E5D70"/>
              </a:solidFill>
            </a:endParaRPr>
          </a:p>
        </p:txBody>
      </p:sp>
      <p:sp>
        <p:nvSpPr>
          <p:cNvPr id="9" name="대각선 방향의 모서리가 둥근 사각형 75">
            <a:extLst>
              <a:ext uri="{FF2B5EF4-FFF2-40B4-BE49-F238E27FC236}">
                <a16:creationId xmlns:a16="http://schemas.microsoft.com/office/drawing/2014/main" id="{0D181EC3-FE0E-455F-88BF-B23F7069422D}"/>
              </a:ext>
            </a:extLst>
          </p:cNvPr>
          <p:cNvSpPr/>
          <p:nvPr/>
        </p:nvSpPr>
        <p:spPr>
          <a:xfrm flipH="1">
            <a:off x="632285" y="1495205"/>
            <a:ext cx="9606589" cy="829297"/>
          </a:xfrm>
          <a:prstGeom prst="round2DiagRect">
            <a:avLst>
              <a:gd name="adj1" fmla="val 23031"/>
              <a:gd name="adj2" fmla="val 0"/>
            </a:avLst>
          </a:prstGeom>
          <a:solidFill>
            <a:schemeClr val="bg1"/>
          </a:solidFill>
          <a:ln w="22225">
            <a:solidFill>
              <a:srgbClr val="4E5D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r>
              <a:rPr lang="en-US" altLang="ko-KR" sz="2400" dirty="0">
                <a:solidFill>
                  <a:schemeClr val="accent1">
                    <a:lumMod val="50000"/>
                  </a:schemeClr>
                </a:solidFill>
              </a:rPr>
              <a:t>Strategy Games has simpler graphics than First person shooter.</a:t>
            </a:r>
            <a:endParaRPr lang="ko-KR" altLang="en-US" sz="2400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57130244-3CC8-4089-A8F0-318DA43D85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4792" y="2711116"/>
            <a:ext cx="4185987" cy="3348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31624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B071631C-61C2-442F-AC0D-8D1DAC1153B8}"/>
              </a:ext>
            </a:extLst>
          </p:cNvPr>
          <p:cNvSpPr/>
          <p:nvPr/>
        </p:nvSpPr>
        <p:spPr>
          <a:xfrm>
            <a:off x="3136216" y="6645715"/>
            <a:ext cx="5919563" cy="45719"/>
          </a:xfrm>
          <a:prstGeom prst="rect">
            <a:avLst/>
          </a:prstGeom>
          <a:solidFill>
            <a:srgbClr val="4E5D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FE56979-DE2C-4C5D-8EC8-68DFA6411899}"/>
              </a:ext>
            </a:extLst>
          </p:cNvPr>
          <p:cNvSpPr/>
          <p:nvPr/>
        </p:nvSpPr>
        <p:spPr>
          <a:xfrm>
            <a:off x="632286" y="661832"/>
            <a:ext cx="5220904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400" b="1" u="sng" kern="0" dirty="0">
                <a:solidFill>
                  <a:schemeClr val="accent1">
                    <a:lumMod val="50000"/>
                  </a:schemeClr>
                </a:solidFill>
              </a:rPr>
              <a:t>3. Strategy Games</a:t>
            </a:r>
            <a:endParaRPr lang="en-US" altLang="ko-KR" sz="2400" b="1" i="1" kern="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7733CF95-AC61-4162-A479-1E073FF17D21}"/>
              </a:ext>
            </a:extLst>
          </p:cNvPr>
          <p:cNvSpPr/>
          <p:nvPr/>
        </p:nvSpPr>
        <p:spPr>
          <a:xfrm>
            <a:off x="11496959" y="445754"/>
            <a:ext cx="269783" cy="270000"/>
          </a:xfrm>
          <a:prstGeom prst="ellipse">
            <a:avLst/>
          </a:prstGeom>
          <a:solidFill>
            <a:schemeClr val="bg1"/>
          </a:solidFill>
          <a:ln>
            <a:solidFill>
              <a:srgbClr val="4E5D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100" dirty="0">
                <a:solidFill>
                  <a:srgbClr val="4E5D70"/>
                </a:solidFill>
              </a:rPr>
              <a:t>p16</a:t>
            </a:r>
            <a:endParaRPr lang="ko-KR" altLang="en-US" sz="1100" dirty="0">
              <a:solidFill>
                <a:srgbClr val="4E5D70"/>
              </a:solidFill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F3B39016-9A87-4EBD-90C6-7BF5DE1CB182}"/>
              </a:ext>
            </a:extLst>
          </p:cNvPr>
          <p:cNvGrpSpPr/>
          <p:nvPr/>
        </p:nvGrpSpPr>
        <p:grpSpPr>
          <a:xfrm>
            <a:off x="874028" y="2024474"/>
            <a:ext cx="4524375" cy="3629025"/>
            <a:chOff x="874028" y="2024474"/>
            <a:chExt cx="4524375" cy="3629025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7D22C2B0-17A6-43D1-9E23-871EE934DD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74028" y="2024474"/>
              <a:ext cx="4524375" cy="3629025"/>
            </a:xfrm>
            <a:prstGeom prst="rect">
              <a:avLst/>
            </a:prstGeom>
          </p:spPr>
        </p:pic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B0606DE3-E346-4682-A4F1-067F548637B6}"/>
                </a:ext>
              </a:extLst>
            </p:cNvPr>
            <p:cNvSpPr/>
            <p:nvPr/>
          </p:nvSpPr>
          <p:spPr>
            <a:xfrm>
              <a:off x="4236889" y="4499811"/>
              <a:ext cx="950494" cy="82296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dirty="0">
                  <a:solidFill>
                    <a:schemeClr val="tx1"/>
                  </a:solidFill>
                </a:rPr>
                <a:t>click</a:t>
              </a:r>
              <a:endParaRPr lang="ko-KR" altLang="en-US" sz="2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D753E5C3-1DE3-4419-A467-FB0A75387214}"/>
              </a:ext>
            </a:extLst>
          </p:cNvPr>
          <p:cNvGrpSpPr/>
          <p:nvPr/>
        </p:nvGrpSpPr>
        <p:grpSpPr>
          <a:xfrm>
            <a:off x="5974836" y="1506536"/>
            <a:ext cx="5618518" cy="3844928"/>
            <a:chOff x="5974836" y="1506536"/>
            <a:chExt cx="5618518" cy="3844928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125F0DE3-AEE0-48E8-BE47-6B61AED614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74836" y="2634917"/>
              <a:ext cx="5026037" cy="27165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6" name="Picture 4" descr="Brain illustration">
              <a:extLst>
                <a:ext uri="{FF2B5EF4-FFF2-40B4-BE49-F238E27FC236}">
                  <a16:creationId xmlns:a16="http://schemas.microsoft.com/office/drawing/2014/main" id="{71856C48-7EDE-4F97-BCC4-2FDED7A53BE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51133" y="1917570"/>
              <a:ext cx="2133600" cy="2133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곱하기 기호 4">
              <a:extLst>
                <a:ext uri="{FF2B5EF4-FFF2-40B4-BE49-F238E27FC236}">
                  <a16:creationId xmlns:a16="http://schemas.microsoft.com/office/drawing/2014/main" id="{9F3BB565-51C7-4692-9B29-CCAA731045E5}"/>
                </a:ext>
              </a:extLst>
            </p:cNvPr>
            <p:cNvSpPr/>
            <p:nvPr/>
          </p:nvSpPr>
          <p:spPr>
            <a:xfrm>
              <a:off x="8785996" y="1506536"/>
              <a:ext cx="2807358" cy="2716547"/>
            </a:xfrm>
            <a:prstGeom prst="mathMultiply">
              <a:avLst>
                <a:gd name="adj1" fmla="val 5475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998782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B071631C-61C2-442F-AC0D-8D1DAC1153B8}"/>
              </a:ext>
            </a:extLst>
          </p:cNvPr>
          <p:cNvSpPr/>
          <p:nvPr/>
        </p:nvSpPr>
        <p:spPr>
          <a:xfrm>
            <a:off x="3268564" y="6681810"/>
            <a:ext cx="5919563" cy="45719"/>
          </a:xfrm>
          <a:prstGeom prst="rect">
            <a:avLst/>
          </a:prstGeom>
          <a:solidFill>
            <a:srgbClr val="4E5D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FE56979-DE2C-4C5D-8EC8-68DFA6411899}"/>
              </a:ext>
            </a:extLst>
          </p:cNvPr>
          <p:cNvSpPr/>
          <p:nvPr/>
        </p:nvSpPr>
        <p:spPr>
          <a:xfrm>
            <a:off x="632286" y="661832"/>
            <a:ext cx="5220904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400" b="1" u="sng" kern="0" dirty="0">
                <a:solidFill>
                  <a:schemeClr val="accent1">
                    <a:lumMod val="50000"/>
                  </a:schemeClr>
                </a:solidFill>
              </a:rPr>
              <a:t>3.1 Nodes, Edge and Graphics</a:t>
            </a:r>
            <a:endParaRPr lang="en-US" altLang="ko-KR" sz="2400" b="1" i="1" kern="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7733CF95-AC61-4162-A479-1E073FF17D21}"/>
              </a:ext>
            </a:extLst>
          </p:cNvPr>
          <p:cNvSpPr/>
          <p:nvPr/>
        </p:nvSpPr>
        <p:spPr>
          <a:xfrm>
            <a:off x="11496959" y="445754"/>
            <a:ext cx="269783" cy="270000"/>
          </a:xfrm>
          <a:prstGeom prst="ellipse">
            <a:avLst/>
          </a:prstGeom>
          <a:solidFill>
            <a:schemeClr val="bg1"/>
          </a:solidFill>
          <a:ln>
            <a:solidFill>
              <a:srgbClr val="4E5D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100" dirty="0">
                <a:solidFill>
                  <a:srgbClr val="4E5D70"/>
                </a:solidFill>
              </a:rPr>
              <a:t>p17</a:t>
            </a:r>
            <a:endParaRPr lang="ko-KR" altLang="en-US" sz="1100" dirty="0">
              <a:solidFill>
                <a:srgbClr val="4E5D7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23B21C-5C2F-48BD-8BD0-FC00EE7692BD}"/>
              </a:ext>
            </a:extLst>
          </p:cNvPr>
          <p:cNvSpPr txBox="1"/>
          <p:nvPr/>
        </p:nvSpPr>
        <p:spPr>
          <a:xfrm>
            <a:off x="1847719" y="2250992"/>
            <a:ext cx="1074193" cy="523220"/>
          </a:xfrm>
          <a:prstGeom prst="rect">
            <a:avLst/>
          </a:prstGeom>
          <a:noFill/>
          <a:ln w="41275">
            <a:solidFill>
              <a:schemeClr val="accent1">
                <a:shade val="50000"/>
              </a:schemeClr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Node</a:t>
            </a:r>
            <a:endParaRPr lang="ko-KR" altLang="en-US" sz="28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DC12031-5D28-4EB9-ADAB-3AE6CEBCC41A}"/>
              </a:ext>
            </a:extLst>
          </p:cNvPr>
          <p:cNvSpPr txBox="1"/>
          <p:nvPr/>
        </p:nvSpPr>
        <p:spPr>
          <a:xfrm>
            <a:off x="5154152" y="2250992"/>
            <a:ext cx="1074193" cy="523220"/>
          </a:xfrm>
          <a:prstGeom prst="rect">
            <a:avLst/>
          </a:prstGeom>
          <a:noFill/>
          <a:ln w="41275">
            <a:solidFill>
              <a:schemeClr val="accent1">
                <a:shade val="50000"/>
              </a:schemeClr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Edge</a:t>
            </a:r>
            <a:endParaRPr lang="ko-KR" altLang="en-US" sz="28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50F23D8-9E20-42E4-A3D3-94560D0568F8}"/>
              </a:ext>
            </a:extLst>
          </p:cNvPr>
          <p:cNvSpPr txBox="1"/>
          <p:nvPr/>
        </p:nvSpPr>
        <p:spPr>
          <a:xfrm>
            <a:off x="8460585" y="2250992"/>
            <a:ext cx="1493294" cy="523220"/>
          </a:xfrm>
          <a:prstGeom prst="rect">
            <a:avLst/>
          </a:prstGeom>
          <a:noFill/>
          <a:ln w="41275">
            <a:solidFill>
              <a:schemeClr val="accent1">
                <a:shade val="50000"/>
              </a:schemeClr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Graphic</a:t>
            </a:r>
            <a:endParaRPr lang="ko-KR" altLang="en-US" sz="2800" dirty="0"/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58C3142D-469A-4862-8C22-34781B2654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8554" y="3192522"/>
            <a:ext cx="2392522" cy="2392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>
            <a:extLst>
              <a:ext uri="{FF2B5EF4-FFF2-40B4-BE49-F238E27FC236}">
                <a16:creationId xmlns:a16="http://schemas.microsoft.com/office/drawing/2014/main" id="{19149DD5-B1FA-4E86-B08F-9BF0ED593E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1323" y="3455500"/>
            <a:ext cx="2799849" cy="1866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2" name="Picture 6" descr="해좌전도">
            <a:extLst>
              <a:ext uri="{FF2B5EF4-FFF2-40B4-BE49-F238E27FC236}">
                <a16:creationId xmlns:a16="http://schemas.microsoft.com/office/drawing/2014/main" id="{8D045077-251B-4980-BEBB-82BC21817B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2808" y="3087312"/>
            <a:ext cx="1770638" cy="3020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13051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B071631C-61C2-442F-AC0D-8D1DAC1153B8}"/>
              </a:ext>
            </a:extLst>
          </p:cNvPr>
          <p:cNvSpPr/>
          <p:nvPr/>
        </p:nvSpPr>
        <p:spPr>
          <a:xfrm>
            <a:off x="3268564" y="6681810"/>
            <a:ext cx="5919563" cy="45719"/>
          </a:xfrm>
          <a:prstGeom prst="rect">
            <a:avLst/>
          </a:prstGeom>
          <a:solidFill>
            <a:srgbClr val="4E5D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FE56979-DE2C-4C5D-8EC8-68DFA6411899}"/>
              </a:ext>
            </a:extLst>
          </p:cNvPr>
          <p:cNvSpPr/>
          <p:nvPr/>
        </p:nvSpPr>
        <p:spPr>
          <a:xfrm>
            <a:off x="632286" y="661832"/>
            <a:ext cx="5220904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400" b="1" u="sng" kern="0" dirty="0">
                <a:solidFill>
                  <a:schemeClr val="accent1">
                    <a:lumMod val="50000"/>
                  </a:schemeClr>
                </a:solidFill>
              </a:rPr>
              <a:t>3.1 Nodes, Edge and Graphics</a:t>
            </a:r>
            <a:endParaRPr lang="en-US" altLang="ko-KR" sz="2400" b="1" i="1" kern="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7733CF95-AC61-4162-A479-1E073FF17D21}"/>
              </a:ext>
            </a:extLst>
          </p:cNvPr>
          <p:cNvSpPr/>
          <p:nvPr/>
        </p:nvSpPr>
        <p:spPr>
          <a:xfrm>
            <a:off x="11496959" y="445754"/>
            <a:ext cx="269783" cy="270000"/>
          </a:xfrm>
          <a:prstGeom prst="ellipse">
            <a:avLst/>
          </a:prstGeom>
          <a:solidFill>
            <a:schemeClr val="bg1"/>
          </a:solidFill>
          <a:ln>
            <a:solidFill>
              <a:srgbClr val="4E5D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100" dirty="0">
                <a:solidFill>
                  <a:srgbClr val="4E5D70"/>
                </a:solidFill>
              </a:rPr>
              <a:t>p18</a:t>
            </a:r>
            <a:endParaRPr lang="ko-KR" altLang="en-US" sz="1100" dirty="0">
              <a:solidFill>
                <a:srgbClr val="4E5D70"/>
              </a:solidFill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DA27692C-6E2B-4122-85F1-B0065AAFD763}"/>
              </a:ext>
            </a:extLst>
          </p:cNvPr>
          <p:cNvGrpSpPr/>
          <p:nvPr/>
        </p:nvGrpSpPr>
        <p:grpSpPr>
          <a:xfrm>
            <a:off x="1503948" y="2729894"/>
            <a:ext cx="4592052" cy="2169366"/>
            <a:chOff x="1503948" y="2729894"/>
            <a:chExt cx="4034589" cy="1700649"/>
          </a:xfrm>
        </p:grpSpPr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5A6A8904-6F75-4847-9E03-EB1FFA7FAD06}"/>
                </a:ext>
              </a:extLst>
            </p:cNvPr>
            <p:cNvSpPr/>
            <p:nvPr/>
          </p:nvSpPr>
          <p:spPr>
            <a:xfrm>
              <a:off x="1503948" y="2729894"/>
              <a:ext cx="625642" cy="574966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ysClr val="windowText" lastClr="000000"/>
                  </a:solidFill>
                </a:rPr>
                <a:t>A</a:t>
              </a:r>
              <a:endParaRPr lang="ko-KR" alt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4BAD509C-6A48-493E-9460-E9D533F757DE}"/>
                </a:ext>
              </a:extLst>
            </p:cNvPr>
            <p:cNvSpPr/>
            <p:nvPr/>
          </p:nvSpPr>
          <p:spPr>
            <a:xfrm>
              <a:off x="3136232" y="3855577"/>
              <a:ext cx="625642" cy="574966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ysClr val="windowText" lastClr="000000"/>
                  </a:solidFill>
                </a:rPr>
                <a:t>B</a:t>
              </a:r>
              <a:endParaRPr lang="ko-KR" alt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CBCC81CB-7813-4111-9747-DEDE550D4AAE}"/>
                </a:ext>
              </a:extLst>
            </p:cNvPr>
            <p:cNvSpPr/>
            <p:nvPr/>
          </p:nvSpPr>
          <p:spPr>
            <a:xfrm>
              <a:off x="4912895" y="2729894"/>
              <a:ext cx="625642" cy="574966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ysClr val="windowText" lastClr="000000"/>
                  </a:solidFill>
                </a:rPr>
                <a:t>C</a:t>
              </a:r>
              <a:endParaRPr lang="ko-KR" altLang="en-US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078F4052-FF66-4BB5-A871-4E0CFCD8DF55}"/>
                </a:ext>
              </a:extLst>
            </p:cNvPr>
            <p:cNvCxnSpPr>
              <a:cxnSpLocks/>
            </p:cNvCxnSpPr>
            <p:nvPr/>
          </p:nvCxnSpPr>
          <p:spPr>
            <a:xfrm>
              <a:off x="2056633" y="3208626"/>
              <a:ext cx="1159190" cy="73115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480A4448-F6B4-4326-AB29-1FCD51BA1E7E}"/>
                </a:ext>
              </a:extLst>
            </p:cNvPr>
            <p:cNvCxnSpPr>
              <a:cxnSpLocks/>
            </p:cNvCxnSpPr>
            <p:nvPr/>
          </p:nvCxnSpPr>
          <p:spPr>
            <a:xfrm>
              <a:off x="2037967" y="3208626"/>
              <a:ext cx="741328" cy="473037"/>
            </a:xfrm>
            <a:prstGeom prst="straightConnector1">
              <a:avLst/>
            </a:prstGeom>
            <a:ln w="539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2FB03659-EFB5-4BE0-9C53-FF91C784848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70251" y="3137699"/>
              <a:ext cx="1273987" cy="814112"/>
            </a:xfrm>
            <a:prstGeom prst="line">
              <a:avLst/>
            </a:prstGeom>
            <a:ln w="349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092B5454-1A38-4DA0-8074-3347BED3A609}"/>
              </a:ext>
            </a:extLst>
          </p:cNvPr>
          <p:cNvSpPr txBox="1"/>
          <p:nvPr/>
        </p:nvSpPr>
        <p:spPr>
          <a:xfrm>
            <a:off x="7173121" y="2857445"/>
            <a:ext cx="387123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A → C 		(O)	</a:t>
            </a:r>
          </a:p>
          <a:p>
            <a:endParaRPr lang="en-US" altLang="ko-KR" sz="3200" dirty="0"/>
          </a:p>
          <a:p>
            <a:r>
              <a:rPr lang="en-US" altLang="ko-KR" sz="3200" dirty="0"/>
              <a:t>C → A		(</a:t>
            </a:r>
            <a:r>
              <a:rPr lang="en-US" altLang="ko-KR" sz="3200" dirty="0">
                <a:solidFill>
                  <a:srgbClr val="FF0000"/>
                </a:solidFill>
              </a:rPr>
              <a:t>X</a:t>
            </a:r>
            <a:r>
              <a:rPr lang="en-US" altLang="ko-KR" sz="3200" dirty="0"/>
              <a:t>)</a:t>
            </a:r>
            <a:endParaRPr lang="ko-KR" altLang="en-US" sz="32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7EE9B75-8557-4E9B-9EA7-FDC7D778FC0C}"/>
              </a:ext>
            </a:extLst>
          </p:cNvPr>
          <p:cNvSpPr txBox="1"/>
          <p:nvPr/>
        </p:nvSpPr>
        <p:spPr>
          <a:xfrm>
            <a:off x="1256584" y="3879658"/>
            <a:ext cx="1836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1">
                    <a:lumMod val="50000"/>
                  </a:schemeClr>
                </a:solidFill>
              </a:rPr>
              <a:t>Directed Edge</a:t>
            </a:r>
            <a:endParaRPr lang="ko-KR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36840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B071631C-61C2-442F-AC0D-8D1DAC1153B8}"/>
              </a:ext>
            </a:extLst>
          </p:cNvPr>
          <p:cNvSpPr/>
          <p:nvPr/>
        </p:nvSpPr>
        <p:spPr>
          <a:xfrm>
            <a:off x="3136216" y="6645715"/>
            <a:ext cx="5919563" cy="45719"/>
          </a:xfrm>
          <a:prstGeom prst="rect">
            <a:avLst/>
          </a:prstGeom>
          <a:solidFill>
            <a:srgbClr val="4E5D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56433FD-09E3-4E08-BFC0-E3CACB00E089}"/>
              </a:ext>
            </a:extLst>
          </p:cNvPr>
          <p:cNvSpPr/>
          <p:nvPr/>
        </p:nvSpPr>
        <p:spPr>
          <a:xfrm>
            <a:off x="632286" y="336973"/>
            <a:ext cx="5220904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400" b="1" u="sng" kern="0" dirty="0">
                <a:solidFill>
                  <a:schemeClr val="accent1">
                    <a:lumMod val="50000"/>
                  </a:schemeClr>
                </a:solidFill>
              </a:rPr>
              <a:t>1. Subject</a:t>
            </a:r>
            <a:endParaRPr lang="en-US" altLang="ko-KR" sz="2400" b="1" i="1" kern="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186A8B48-8813-4A9C-B532-218BC11D75B7}"/>
              </a:ext>
            </a:extLst>
          </p:cNvPr>
          <p:cNvSpPr/>
          <p:nvPr/>
        </p:nvSpPr>
        <p:spPr>
          <a:xfrm>
            <a:off x="11496959" y="445754"/>
            <a:ext cx="269783" cy="270000"/>
          </a:xfrm>
          <a:prstGeom prst="ellipse">
            <a:avLst/>
          </a:prstGeom>
          <a:solidFill>
            <a:schemeClr val="bg1"/>
          </a:solidFill>
          <a:ln>
            <a:solidFill>
              <a:srgbClr val="4E5D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100" dirty="0">
                <a:solidFill>
                  <a:srgbClr val="4E5D70"/>
                </a:solidFill>
              </a:rPr>
              <a:t>p1</a:t>
            </a:r>
            <a:endParaRPr lang="ko-KR" altLang="en-US" sz="1100" dirty="0">
              <a:solidFill>
                <a:srgbClr val="4E5D70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6A7F386-F2FB-4A12-9DEF-8B5013F01E84}"/>
              </a:ext>
            </a:extLst>
          </p:cNvPr>
          <p:cNvSpPr/>
          <p:nvPr/>
        </p:nvSpPr>
        <p:spPr>
          <a:xfrm>
            <a:off x="997967" y="2245654"/>
            <a:ext cx="34817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>
                <a:solidFill>
                  <a:prstClr val="white"/>
                </a:solidFill>
              </a:rPr>
              <a:t>A</a:t>
            </a:r>
            <a:r>
              <a:rPr lang="ko-KR" altLang="en-US" sz="1200" b="1" dirty="0">
                <a:solidFill>
                  <a:prstClr val="white"/>
                </a:solidFill>
              </a:rPr>
              <a:t> </a:t>
            </a:r>
            <a:endParaRPr lang="ko-KR" altLang="en-US" sz="1200" b="1" dirty="0">
              <a:solidFill>
                <a:prstClr val="black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3E65105-61EC-4F44-9DDD-F86D0DD57DC8}"/>
              </a:ext>
            </a:extLst>
          </p:cNvPr>
          <p:cNvSpPr/>
          <p:nvPr/>
        </p:nvSpPr>
        <p:spPr>
          <a:xfrm>
            <a:off x="4721470" y="2255180"/>
            <a:ext cx="3369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>
                <a:solidFill>
                  <a:prstClr val="white"/>
                </a:solidFill>
              </a:rPr>
              <a:t>B</a:t>
            </a:r>
            <a:r>
              <a:rPr lang="ko-KR" altLang="en-US" sz="1200" b="1" dirty="0">
                <a:solidFill>
                  <a:prstClr val="white"/>
                </a:solidFill>
              </a:rPr>
              <a:t> </a:t>
            </a:r>
            <a:endParaRPr lang="ko-KR" altLang="en-US" sz="1200" b="1" dirty="0">
              <a:solidFill>
                <a:prstClr val="black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5B51619-9015-42F7-8206-2EC9FABBA46F}"/>
              </a:ext>
            </a:extLst>
          </p:cNvPr>
          <p:cNvSpPr/>
          <p:nvPr/>
        </p:nvSpPr>
        <p:spPr>
          <a:xfrm>
            <a:off x="8444973" y="2264706"/>
            <a:ext cx="3369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>
                <a:solidFill>
                  <a:prstClr val="white"/>
                </a:solidFill>
              </a:rPr>
              <a:t>C</a:t>
            </a:r>
            <a:r>
              <a:rPr lang="ko-KR" altLang="en-US" sz="1200" b="1" dirty="0">
                <a:solidFill>
                  <a:prstClr val="white"/>
                </a:solidFill>
              </a:rPr>
              <a:t> </a:t>
            </a:r>
            <a:endParaRPr lang="ko-KR" altLang="en-US" sz="1200" b="1" dirty="0">
              <a:solidFill>
                <a:prstClr val="black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2D424B-D69B-496E-87D2-C95809B0C76D}"/>
              </a:ext>
            </a:extLst>
          </p:cNvPr>
          <p:cNvSpPr txBox="1"/>
          <p:nvPr/>
        </p:nvSpPr>
        <p:spPr>
          <a:xfrm>
            <a:off x="7909010" y="6094693"/>
            <a:ext cx="20923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&lt;Figure 1&gt;</a:t>
            </a:r>
            <a:endParaRPr lang="ko-KR" altLang="en-US" sz="14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0C660C5-1FD0-4F30-9948-86C3367C6C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286" y="1155184"/>
            <a:ext cx="7276724" cy="5247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1398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B071631C-61C2-442F-AC0D-8D1DAC1153B8}"/>
              </a:ext>
            </a:extLst>
          </p:cNvPr>
          <p:cNvSpPr/>
          <p:nvPr/>
        </p:nvSpPr>
        <p:spPr>
          <a:xfrm>
            <a:off x="3268564" y="6681810"/>
            <a:ext cx="5919563" cy="45719"/>
          </a:xfrm>
          <a:prstGeom prst="rect">
            <a:avLst/>
          </a:prstGeom>
          <a:solidFill>
            <a:srgbClr val="4E5D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FE56979-DE2C-4C5D-8EC8-68DFA6411899}"/>
              </a:ext>
            </a:extLst>
          </p:cNvPr>
          <p:cNvSpPr/>
          <p:nvPr/>
        </p:nvSpPr>
        <p:spPr>
          <a:xfrm>
            <a:off x="632286" y="661832"/>
            <a:ext cx="5220904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400" b="1" u="sng" kern="0" dirty="0">
                <a:solidFill>
                  <a:schemeClr val="accent1">
                    <a:lumMod val="50000"/>
                  </a:schemeClr>
                </a:solidFill>
              </a:rPr>
              <a:t>3.1 Nodes, Edge and Graphics</a:t>
            </a:r>
            <a:endParaRPr lang="en-US" altLang="ko-KR" sz="2400" b="1" i="1" kern="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7733CF95-AC61-4162-A479-1E073FF17D21}"/>
              </a:ext>
            </a:extLst>
          </p:cNvPr>
          <p:cNvSpPr/>
          <p:nvPr/>
        </p:nvSpPr>
        <p:spPr>
          <a:xfrm>
            <a:off x="11496959" y="445754"/>
            <a:ext cx="269783" cy="270000"/>
          </a:xfrm>
          <a:prstGeom prst="ellipse">
            <a:avLst/>
          </a:prstGeom>
          <a:solidFill>
            <a:schemeClr val="bg1"/>
          </a:solidFill>
          <a:ln>
            <a:solidFill>
              <a:srgbClr val="4E5D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100" dirty="0">
                <a:solidFill>
                  <a:srgbClr val="4E5D70"/>
                </a:solidFill>
              </a:rPr>
              <a:t>p19</a:t>
            </a:r>
            <a:endParaRPr lang="ko-KR" altLang="en-US" sz="1100" dirty="0">
              <a:solidFill>
                <a:srgbClr val="4E5D70"/>
              </a:solidFill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E488DAED-887D-4434-B56E-26B9286B94C3}"/>
              </a:ext>
            </a:extLst>
          </p:cNvPr>
          <p:cNvGrpSpPr/>
          <p:nvPr/>
        </p:nvGrpSpPr>
        <p:grpSpPr>
          <a:xfrm>
            <a:off x="1467048" y="3198595"/>
            <a:ext cx="4860759" cy="2359461"/>
            <a:chOff x="1106904" y="3090844"/>
            <a:chExt cx="4592052" cy="2169366"/>
          </a:xfrm>
        </p:grpSpPr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5A6A8904-6F75-4847-9E03-EB1FFA7FAD06}"/>
                </a:ext>
              </a:extLst>
            </p:cNvPr>
            <p:cNvSpPr/>
            <p:nvPr/>
          </p:nvSpPr>
          <p:spPr>
            <a:xfrm>
              <a:off x="1106904" y="3090844"/>
              <a:ext cx="712088" cy="733433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ysClr val="windowText" lastClr="000000"/>
                  </a:solidFill>
                </a:rPr>
                <a:t>B</a:t>
              </a:r>
              <a:endParaRPr lang="ko-KR" alt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4BAD509C-6A48-493E-9460-E9D533F757DE}"/>
                </a:ext>
              </a:extLst>
            </p:cNvPr>
            <p:cNvSpPr/>
            <p:nvPr/>
          </p:nvSpPr>
          <p:spPr>
            <a:xfrm>
              <a:off x="2964722" y="4526777"/>
              <a:ext cx="712088" cy="733433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ysClr val="windowText" lastClr="000000"/>
                  </a:solidFill>
                </a:rPr>
                <a:t>A</a:t>
              </a:r>
              <a:endParaRPr lang="ko-KR" alt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CBCC81CB-7813-4111-9747-DEDE550D4AAE}"/>
                </a:ext>
              </a:extLst>
            </p:cNvPr>
            <p:cNvSpPr/>
            <p:nvPr/>
          </p:nvSpPr>
          <p:spPr>
            <a:xfrm>
              <a:off x="4986868" y="3090844"/>
              <a:ext cx="712088" cy="733433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ysClr val="windowText" lastClr="000000"/>
                  </a:solidFill>
                </a:rPr>
                <a:t>C</a:t>
              </a:r>
              <a:endParaRPr lang="ko-KR" altLang="en-US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078F4052-FF66-4BB5-A871-4E0CFCD8DF55}"/>
                </a:ext>
              </a:extLst>
            </p:cNvPr>
            <p:cNvCxnSpPr>
              <a:cxnSpLocks/>
            </p:cNvCxnSpPr>
            <p:nvPr/>
          </p:nvCxnSpPr>
          <p:spPr>
            <a:xfrm>
              <a:off x="1735954" y="3701520"/>
              <a:ext cx="1319356" cy="93266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2FB03659-EFB5-4BE0-9C53-FF91C784848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72527" y="3611044"/>
              <a:ext cx="1450015" cy="1038490"/>
            </a:xfrm>
            <a:prstGeom prst="line">
              <a:avLst/>
            </a:prstGeom>
            <a:ln w="349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1871411-46D5-4E62-9A18-92614C75C42D}"/>
                </a:ext>
              </a:extLst>
            </p:cNvPr>
            <p:cNvSpPr txBox="1"/>
            <p:nvPr/>
          </p:nvSpPr>
          <p:spPr>
            <a:xfrm>
              <a:off x="1999550" y="4130289"/>
              <a:ext cx="57751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>
                  <a:solidFill>
                    <a:schemeClr val="accent1">
                      <a:lumMod val="50000"/>
                    </a:schemeClr>
                  </a:solidFill>
                </a:rPr>
                <a:t>5</a:t>
              </a:r>
              <a:endParaRPr lang="ko-KR" altLang="en-US" sz="2800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94A0C65-D027-4F89-901E-4E1BBC4F0A4E}"/>
                </a:ext>
              </a:extLst>
            </p:cNvPr>
            <p:cNvSpPr txBox="1"/>
            <p:nvPr/>
          </p:nvSpPr>
          <p:spPr>
            <a:xfrm>
              <a:off x="4299377" y="4110967"/>
              <a:ext cx="57751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>
                  <a:solidFill>
                    <a:schemeClr val="accent1">
                      <a:lumMod val="50000"/>
                    </a:schemeClr>
                  </a:solidFill>
                </a:rPr>
                <a:t>30</a:t>
              </a:r>
              <a:endParaRPr lang="ko-KR" altLang="en-US" sz="2800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E9FB29B1-5B45-4FEA-82DB-9ED94AD92AD4}"/>
              </a:ext>
            </a:extLst>
          </p:cNvPr>
          <p:cNvSpPr txBox="1"/>
          <p:nvPr/>
        </p:nvSpPr>
        <p:spPr>
          <a:xfrm>
            <a:off x="866274" y="1756611"/>
            <a:ext cx="1828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rgbClr val="FF0000"/>
                </a:solidFill>
              </a:rPr>
              <a:t>cost</a:t>
            </a:r>
            <a:endParaRPr lang="ko-KR" altLang="en-US" sz="4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71302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타원 18">
            <a:extLst>
              <a:ext uri="{FF2B5EF4-FFF2-40B4-BE49-F238E27FC236}">
                <a16:creationId xmlns:a16="http://schemas.microsoft.com/office/drawing/2014/main" id="{7733CF95-AC61-4162-A479-1E073FF17D21}"/>
              </a:ext>
            </a:extLst>
          </p:cNvPr>
          <p:cNvSpPr/>
          <p:nvPr/>
        </p:nvSpPr>
        <p:spPr>
          <a:xfrm>
            <a:off x="11496959" y="445754"/>
            <a:ext cx="269783" cy="270000"/>
          </a:xfrm>
          <a:prstGeom prst="ellipse">
            <a:avLst/>
          </a:prstGeom>
          <a:solidFill>
            <a:schemeClr val="bg1"/>
          </a:solidFill>
          <a:ln>
            <a:solidFill>
              <a:srgbClr val="4E5D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100" dirty="0">
                <a:solidFill>
                  <a:srgbClr val="4E5D70"/>
                </a:solidFill>
              </a:rPr>
              <a:t>p20</a:t>
            </a:r>
            <a:endParaRPr lang="ko-KR" altLang="en-US" sz="1100" dirty="0">
              <a:solidFill>
                <a:srgbClr val="4E5D70"/>
              </a:solidFill>
            </a:endParaRPr>
          </a:p>
        </p:txBody>
      </p:sp>
      <p:sp>
        <p:nvSpPr>
          <p:cNvPr id="13" name="대각선 방향의 모서리가 둥근 사각형 75">
            <a:extLst>
              <a:ext uri="{FF2B5EF4-FFF2-40B4-BE49-F238E27FC236}">
                <a16:creationId xmlns:a16="http://schemas.microsoft.com/office/drawing/2014/main" id="{4AD0AD20-862D-4AC3-971C-4BBEE47FBD26}"/>
              </a:ext>
            </a:extLst>
          </p:cNvPr>
          <p:cNvSpPr/>
          <p:nvPr/>
        </p:nvSpPr>
        <p:spPr>
          <a:xfrm flipH="1">
            <a:off x="632285" y="1495205"/>
            <a:ext cx="9582526" cy="995332"/>
          </a:xfrm>
          <a:prstGeom prst="round2DiagRect">
            <a:avLst>
              <a:gd name="adj1" fmla="val 23031"/>
              <a:gd name="adj2" fmla="val 0"/>
            </a:avLst>
          </a:prstGeom>
          <a:solidFill>
            <a:schemeClr val="bg1"/>
          </a:solidFill>
          <a:ln w="22225">
            <a:solidFill>
              <a:srgbClr val="4E5D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r>
              <a:rPr lang="en-US" altLang="ko-KR" sz="2000">
                <a:solidFill>
                  <a:schemeClr val="accent1">
                    <a:lumMod val="50000"/>
                  </a:schemeClr>
                </a:solidFill>
              </a:rPr>
              <a:t>Exercise 4 [Shortest Path] Work out the lowest cost way to get from A to K .</a:t>
            </a:r>
            <a:endParaRPr lang="ko-KR" altLang="en-US" sz="2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A7F28CC-FDB2-4182-920A-AD768FE3F215}"/>
              </a:ext>
            </a:extLst>
          </p:cNvPr>
          <p:cNvSpPr/>
          <p:nvPr/>
        </p:nvSpPr>
        <p:spPr>
          <a:xfrm>
            <a:off x="3136216" y="6645715"/>
            <a:ext cx="5919563" cy="45719"/>
          </a:xfrm>
          <a:prstGeom prst="rect">
            <a:avLst/>
          </a:prstGeom>
          <a:solidFill>
            <a:srgbClr val="4E5D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18434" name="Picture 2">
            <a:extLst>
              <a:ext uri="{FF2B5EF4-FFF2-40B4-BE49-F238E27FC236}">
                <a16:creationId xmlns:a16="http://schemas.microsoft.com/office/drawing/2014/main" id="{95E56992-B8C4-4D36-B6A4-DD43804BEC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966" y="2643210"/>
            <a:ext cx="47625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B0700F5-E559-4611-BFD1-21364CCBE4F2}"/>
              </a:ext>
            </a:extLst>
          </p:cNvPr>
          <p:cNvSpPr txBox="1"/>
          <p:nvPr/>
        </p:nvSpPr>
        <p:spPr>
          <a:xfrm>
            <a:off x="6180219" y="4548210"/>
            <a:ext cx="40345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A→ B →C →H →J →K</a:t>
            </a:r>
            <a:endParaRPr lang="ko-KR" altLang="en-US" sz="2800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D402A59-2F35-4B3B-836E-5AC7AB0B9C29}"/>
              </a:ext>
            </a:extLst>
          </p:cNvPr>
          <p:cNvSpPr/>
          <p:nvPr/>
        </p:nvSpPr>
        <p:spPr>
          <a:xfrm>
            <a:off x="632286" y="661832"/>
            <a:ext cx="5220904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400" b="1" u="sng" kern="0" dirty="0">
                <a:solidFill>
                  <a:schemeClr val="accent1">
                    <a:lumMod val="50000"/>
                  </a:schemeClr>
                </a:solidFill>
              </a:rPr>
              <a:t>3.1 Nodes, Edge and Graphics</a:t>
            </a:r>
            <a:endParaRPr lang="en-US" altLang="ko-KR" sz="2400" b="1" i="1" kern="0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79239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B071631C-61C2-442F-AC0D-8D1DAC1153B8}"/>
              </a:ext>
            </a:extLst>
          </p:cNvPr>
          <p:cNvSpPr/>
          <p:nvPr/>
        </p:nvSpPr>
        <p:spPr>
          <a:xfrm>
            <a:off x="3268564" y="6681810"/>
            <a:ext cx="5919563" cy="45719"/>
          </a:xfrm>
          <a:prstGeom prst="rect">
            <a:avLst/>
          </a:prstGeom>
          <a:solidFill>
            <a:srgbClr val="4E5D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FE56979-DE2C-4C5D-8EC8-68DFA6411899}"/>
              </a:ext>
            </a:extLst>
          </p:cNvPr>
          <p:cNvSpPr/>
          <p:nvPr/>
        </p:nvSpPr>
        <p:spPr>
          <a:xfrm>
            <a:off x="632286" y="661832"/>
            <a:ext cx="5220904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400" b="1" u="sng" kern="0" dirty="0">
                <a:solidFill>
                  <a:schemeClr val="accent1">
                    <a:lumMod val="50000"/>
                  </a:schemeClr>
                </a:solidFill>
              </a:rPr>
              <a:t>3.1 Path Finding</a:t>
            </a:r>
            <a:endParaRPr lang="en-US" altLang="ko-KR" sz="2400" b="1" i="1" kern="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7733CF95-AC61-4162-A479-1E073FF17D21}"/>
              </a:ext>
            </a:extLst>
          </p:cNvPr>
          <p:cNvSpPr/>
          <p:nvPr/>
        </p:nvSpPr>
        <p:spPr>
          <a:xfrm>
            <a:off x="11496959" y="445754"/>
            <a:ext cx="269783" cy="270000"/>
          </a:xfrm>
          <a:prstGeom prst="ellipse">
            <a:avLst/>
          </a:prstGeom>
          <a:solidFill>
            <a:schemeClr val="bg1"/>
          </a:solidFill>
          <a:ln>
            <a:solidFill>
              <a:srgbClr val="4E5D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100" dirty="0">
                <a:solidFill>
                  <a:srgbClr val="4E5D70"/>
                </a:solidFill>
              </a:rPr>
              <a:t>p21</a:t>
            </a:r>
            <a:endParaRPr lang="ko-KR" altLang="en-US" sz="1100" dirty="0">
              <a:solidFill>
                <a:srgbClr val="4E5D7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F96BB7-B185-45E9-B2A6-E31D00FCC557}"/>
              </a:ext>
            </a:extLst>
          </p:cNvPr>
          <p:cNvSpPr txBox="1"/>
          <p:nvPr/>
        </p:nvSpPr>
        <p:spPr>
          <a:xfrm>
            <a:off x="806117" y="1792701"/>
            <a:ext cx="35733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Interesting Points</a:t>
            </a:r>
            <a:endParaRPr lang="ko-KR" altLang="en-US" sz="32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1FC3D3F-C550-4307-B472-80DE52831CE3}"/>
              </a:ext>
            </a:extLst>
          </p:cNvPr>
          <p:cNvSpPr txBox="1"/>
          <p:nvPr/>
        </p:nvSpPr>
        <p:spPr>
          <a:xfrm>
            <a:off x="7214937" y="1792701"/>
            <a:ext cx="35733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Nodes</a:t>
            </a:r>
            <a:endParaRPr lang="ko-KR" altLang="en-US" sz="3200" dirty="0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0C4E69A4-86C1-4B04-8CC9-C3249E7CB45B}"/>
              </a:ext>
            </a:extLst>
          </p:cNvPr>
          <p:cNvCxnSpPr/>
          <p:nvPr/>
        </p:nvCxnSpPr>
        <p:spPr>
          <a:xfrm>
            <a:off x="4908884" y="2109152"/>
            <a:ext cx="1536032" cy="0"/>
          </a:xfrm>
          <a:prstGeom prst="straightConnector1">
            <a:avLst/>
          </a:prstGeom>
          <a:ln w="44450">
            <a:solidFill>
              <a:srgbClr val="4E5D7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362" name="Picture 2" descr="포켓몬스터 골드버전 03부 : 라이벌과 첫 대결 (무궁시티 - 포켓몬 할아버지의 집 - 연두마을) : 네이버 블로그">
            <a:extLst>
              <a:ext uri="{FF2B5EF4-FFF2-40B4-BE49-F238E27FC236}">
                <a16:creationId xmlns:a16="http://schemas.microsoft.com/office/drawing/2014/main" id="{4E0A9DA3-96CA-4416-8CC6-B517CAE642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234" y="2814644"/>
            <a:ext cx="4566659" cy="3335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45026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B071631C-61C2-442F-AC0D-8D1DAC1153B8}"/>
              </a:ext>
            </a:extLst>
          </p:cNvPr>
          <p:cNvSpPr/>
          <p:nvPr/>
        </p:nvSpPr>
        <p:spPr>
          <a:xfrm>
            <a:off x="3268564" y="6681810"/>
            <a:ext cx="5919563" cy="45719"/>
          </a:xfrm>
          <a:prstGeom prst="rect">
            <a:avLst/>
          </a:prstGeom>
          <a:solidFill>
            <a:srgbClr val="4E5D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FE56979-DE2C-4C5D-8EC8-68DFA6411899}"/>
              </a:ext>
            </a:extLst>
          </p:cNvPr>
          <p:cNvSpPr/>
          <p:nvPr/>
        </p:nvSpPr>
        <p:spPr>
          <a:xfrm>
            <a:off x="632286" y="661832"/>
            <a:ext cx="5220904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400" b="1" u="sng" kern="0" dirty="0">
                <a:solidFill>
                  <a:schemeClr val="accent1">
                    <a:lumMod val="50000"/>
                  </a:schemeClr>
                </a:solidFill>
              </a:rPr>
              <a:t>4. Simulation Games</a:t>
            </a:r>
            <a:endParaRPr lang="en-US" altLang="ko-KR" sz="2400" b="1" i="1" kern="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7733CF95-AC61-4162-A479-1E073FF17D21}"/>
              </a:ext>
            </a:extLst>
          </p:cNvPr>
          <p:cNvSpPr/>
          <p:nvPr/>
        </p:nvSpPr>
        <p:spPr>
          <a:xfrm>
            <a:off x="11496959" y="445754"/>
            <a:ext cx="269783" cy="270000"/>
          </a:xfrm>
          <a:prstGeom prst="ellipse">
            <a:avLst/>
          </a:prstGeom>
          <a:solidFill>
            <a:schemeClr val="bg1"/>
          </a:solidFill>
          <a:ln>
            <a:solidFill>
              <a:srgbClr val="4E5D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100" dirty="0">
                <a:solidFill>
                  <a:srgbClr val="4E5D70"/>
                </a:solidFill>
              </a:rPr>
              <a:t>p22</a:t>
            </a:r>
            <a:endParaRPr lang="ko-KR" altLang="en-US" sz="1100" dirty="0">
              <a:solidFill>
                <a:srgbClr val="4E5D70"/>
              </a:solidFill>
            </a:endParaRPr>
          </a:p>
        </p:txBody>
      </p:sp>
      <p:sp>
        <p:nvSpPr>
          <p:cNvPr id="11" name="대각선 방향의 모서리가 둥근 사각형 75">
            <a:extLst>
              <a:ext uri="{FF2B5EF4-FFF2-40B4-BE49-F238E27FC236}">
                <a16:creationId xmlns:a16="http://schemas.microsoft.com/office/drawing/2014/main" id="{EEDE07D9-84A0-48F5-B53F-AB50F35D46F0}"/>
              </a:ext>
            </a:extLst>
          </p:cNvPr>
          <p:cNvSpPr/>
          <p:nvPr/>
        </p:nvSpPr>
        <p:spPr>
          <a:xfrm flipH="1">
            <a:off x="632286" y="1603485"/>
            <a:ext cx="9693274" cy="1022170"/>
          </a:xfrm>
          <a:prstGeom prst="round2DiagRect">
            <a:avLst>
              <a:gd name="adj1" fmla="val 23031"/>
              <a:gd name="adj2" fmla="val 0"/>
            </a:avLst>
          </a:prstGeom>
          <a:solidFill>
            <a:schemeClr val="bg1"/>
          </a:solidFill>
          <a:ln w="22225">
            <a:solidFill>
              <a:srgbClr val="4E5D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r>
              <a:rPr lang="en-US" altLang="ko-KR" sz="2000" dirty="0">
                <a:solidFill>
                  <a:schemeClr val="accent1">
                    <a:lumMod val="50000"/>
                  </a:schemeClr>
                </a:solidFill>
              </a:rPr>
              <a:t>The most important thing in Simulation Games is to make it like the real world. Physical simulation is used for this purpose.</a:t>
            </a:r>
            <a:endParaRPr lang="ko-KR" altLang="en-US" sz="2000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20482" name="Picture 2" descr="Playing With Reality: What Makes a Simulation Game? - Top Games Online at  Maximum Games Online Game Publisher">
            <a:extLst>
              <a:ext uri="{FF2B5EF4-FFF2-40B4-BE49-F238E27FC236}">
                <a16:creationId xmlns:a16="http://schemas.microsoft.com/office/drawing/2014/main" id="{837AD88B-7380-4EB2-877B-7DDEF572BF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158" y="3081338"/>
            <a:ext cx="4138788" cy="2741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7108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B071631C-61C2-442F-AC0D-8D1DAC1153B8}"/>
              </a:ext>
            </a:extLst>
          </p:cNvPr>
          <p:cNvSpPr/>
          <p:nvPr/>
        </p:nvSpPr>
        <p:spPr>
          <a:xfrm>
            <a:off x="3268564" y="6681810"/>
            <a:ext cx="5919563" cy="45719"/>
          </a:xfrm>
          <a:prstGeom prst="rect">
            <a:avLst/>
          </a:prstGeom>
          <a:solidFill>
            <a:srgbClr val="4E5D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FE56979-DE2C-4C5D-8EC8-68DFA6411899}"/>
              </a:ext>
            </a:extLst>
          </p:cNvPr>
          <p:cNvSpPr/>
          <p:nvPr/>
        </p:nvSpPr>
        <p:spPr>
          <a:xfrm>
            <a:off x="632286" y="661832"/>
            <a:ext cx="5220904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400" b="1" u="sng" kern="0" dirty="0">
                <a:solidFill>
                  <a:schemeClr val="accent1">
                    <a:lumMod val="50000"/>
                  </a:schemeClr>
                </a:solidFill>
              </a:rPr>
              <a:t>4.1 More on vector</a:t>
            </a:r>
            <a:endParaRPr lang="en-US" altLang="ko-KR" sz="2400" b="1" i="1" kern="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7733CF95-AC61-4162-A479-1E073FF17D21}"/>
              </a:ext>
            </a:extLst>
          </p:cNvPr>
          <p:cNvSpPr/>
          <p:nvPr/>
        </p:nvSpPr>
        <p:spPr>
          <a:xfrm>
            <a:off x="11496959" y="445754"/>
            <a:ext cx="269783" cy="270000"/>
          </a:xfrm>
          <a:prstGeom prst="ellipse">
            <a:avLst/>
          </a:prstGeom>
          <a:solidFill>
            <a:schemeClr val="bg1"/>
          </a:solidFill>
          <a:ln>
            <a:solidFill>
              <a:srgbClr val="4E5D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100" dirty="0">
                <a:solidFill>
                  <a:srgbClr val="4E5D70"/>
                </a:solidFill>
              </a:rPr>
              <a:t>p23</a:t>
            </a:r>
            <a:endParaRPr lang="ko-KR" altLang="en-US" sz="1100" dirty="0">
              <a:solidFill>
                <a:srgbClr val="4E5D7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대각선 방향의 모서리가 둥근 사각형 75">
                <a:extLst>
                  <a:ext uri="{FF2B5EF4-FFF2-40B4-BE49-F238E27FC236}">
                    <a16:creationId xmlns:a16="http://schemas.microsoft.com/office/drawing/2014/main" id="{EEDE07D9-84A0-48F5-B53F-AB50F35D46F0}"/>
                  </a:ext>
                </a:extLst>
              </p:cNvPr>
              <p:cNvSpPr/>
              <p:nvPr/>
            </p:nvSpPr>
            <p:spPr>
              <a:xfrm flipH="1">
                <a:off x="632285" y="1603484"/>
                <a:ext cx="7789820" cy="4171674"/>
              </a:xfrm>
              <a:prstGeom prst="round2DiagRect">
                <a:avLst>
                  <a:gd name="adj1" fmla="val 23031"/>
                  <a:gd name="adj2" fmla="val 0"/>
                </a:avLst>
              </a:prstGeom>
              <a:solidFill>
                <a:schemeClr val="bg1"/>
              </a:solidFill>
              <a:ln w="22225">
                <a:solidFill>
                  <a:srgbClr val="4E5D7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>
                  <a:lnSpc>
                    <a:spcPct val="150000"/>
                  </a:lnSpc>
                </a:pPr>
                <a:r>
                  <a:rPr lang="en-US" altLang="ko-KR" sz="2000" dirty="0">
                    <a:solidFill>
                      <a:schemeClr val="accent1">
                        <a:lumMod val="50000"/>
                      </a:schemeClr>
                    </a:solidFill>
                  </a:rPr>
                  <a:t>Games in which physics is used use vectors.</a:t>
                </a:r>
              </a:p>
              <a:p>
                <a:pPr marL="342900" indent="-342900" algn="just">
                  <a:lnSpc>
                    <a:spcPct val="150000"/>
                  </a:lnSpc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en-US" altLang="ko-KR" sz="2000" b="0" i="1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altLang="ko-KR" sz="2000" b="0" i="1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2000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000" b="0" i="1" smtClean="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b="0" i="1" smtClean="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ko-KR" sz="2000" b="0" i="1" smtClean="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sz="2000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ko-KR" sz="2000" b="0" i="1" smtClean="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b="0" i="1" smtClean="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ko-KR" sz="2000" b="0" i="1" smtClean="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ko-KR" sz="2000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ko-KR" sz="2000" b="0" i="1" smtClean="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b="0" i="1" smtClean="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ko-KR" sz="2000" b="0" i="1" smtClean="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  <m:r>
                      <a:rPr lang="en-US" altLang="ko-KR" sz="2000" b="0" i="1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sz="2000" b="0" i="1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altLang="ko-KR" sz="2000" b="0" i="1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2000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000" b="0" i="1" smtClean="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b="0" i="1" smtClean="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2000" b="0" i="1" smtClean="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sz="2000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ko-KR" sz="2000" b="0" i="1" smtClean="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b="0" i="1" smtClean="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2000" b="0" i="1" smtClean="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ko-KR" sz="2000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ko-KR" sz="2000" b="0" i="1" smtClean="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b="0" i="1" smtClean="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2000" b="0" i="1" smtClean="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ko-KR" sz="2000" dirty="0">
                    <a:solidFill>
                      <a:schemeClr val="accent1">
                        <a:lumMod val="50000"/>
                      </a:schemeClr>
                    </a:solidFill>
                  </a:rPr>
                  <a:t> </a:t>
                </a:r>
              </a:p>
              <a:p>
                <a:pPr marL="342900" indent="-342900" algn="just">
                  <a:lnSpc>
                    <a:spcPct val="150000"/>
                  </a:lnSpc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en-US" altLang="ko-KR" sz="2000" b="0" i="1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altLang="ko-KR" sz="2000" b="0" i="1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 sz="2000" b="0" i="1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altLang="ko-KR" sz="2000" b="0" i="1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2000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000" b="0" i="1" smtClean="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b="0" i="1" smtClean="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ko-KR" sz="2000" b="0" i="1" smtClean="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sz="2000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ko-KR" sz="2000" b="0" i="1" smtClean="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b="0" i="1" smtClean="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ko-KR" sz="2000" b="0" i="1" smtClean="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ko-KR" sz="2000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ko-KR" sz="2000" b="0" i="1" smtClean="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b="0" i="1" smtClean="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ko-KR" sz="2000" b="0" i="1" smtClean="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  <m:r>
                      <a:rPr lang="en-US" altLang="ko-KR" sz="2000" b="0" i="1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altLang="ko-KR" sz="2000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000" b="0" i="1" smtClean="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b="0" i="1" smtClean="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2000" b="0" i="1" smtClean="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sz="2000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ko-KR" sz="2000" b="0" i="1" smtClean="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b="0" i="1" smtClean="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2000" b="0" i="1" smtClean="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ko-KR" sz="2000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ko-KR" sz="2000" b="0" i="1" smtClean="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b="0" i="1" smtClean="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2000" b="0" i="1" smtClean="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  <m:r>
                      <a:rPr lang="en-US" altLang="ko-KR" sz="2000" b="0" i="1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2000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000" b="0" i="1" smtClean="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b="0" i="1" smtClean="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ko-KR" sz="2000" b="0" i="1" smtClean="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sz="2000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ko-KR" sz="2000" b="0" i="1" smtClean="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b="0" i="1" smtClean="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2000" b="0" i="1" smtClean="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sz="2000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ko-KR" sz="2000" b="0" i="1" smtClean="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b="0" i="1" smtClean="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ko-KR" sz="2000" b="0" i="1" smtClean="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ko-KR" sz="2000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ko-KR" sz="2000" b="0" i="1" smtClean="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b="0" i="1" smtClean="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2000" b="0" i="1" smtClean="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ko-KR" sz="2000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ko-KR" sz="2000" b="0" i="1" smtClean="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b="0" i="1" smtClean="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ko-KR" sz="2000" b="0" i="1" smtClean="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altLang="ko-KR" sz="2000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ko-KR" sz="2000" b="0" i="1" smtClean="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b="0" i="1" smtClean="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2000" b="0" i="1" smtClean="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ko-KR" sz="2000" dirty="0">
                    <a:solidFill>
                      <a:schemeClr val="accent1">
                        <a:lumMod val="50000"/>
                      </a:schemeClr>
                    </a:solidFill>
                  </a:rPr>
                  <a:t> </a:t>
                </a:r>
              </a:p>
              <a:p>
                <a:pPr marL="342900" indent="-342900" algn="just">
                  <a:lnSpc>
                    <a:spcPct val="150000"/>
                  </a:lnSpc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en-US" altLang="ko-KR" sz="2000" b="0" i="1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ko-KR" sz="2000" b="0" i="1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ko-KR" sz="2000" b="0" i="1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a:rPr lang="en-US" altLang="ko-KR" sz="2000" b="0" i="1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ko-KR" sz="2000" b="0" i="1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d>
                      <m:dPr>
                        <m:ctrlPr>
                          <a:rPr lang="en-US" altLang="ko-KR" sz="2000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000" b="0" i="1" smtClean="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b="0" i="1" smtClean="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ko-KR" sz="2000" b="0" i="1" smtClean="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sz="2000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ko-KR" sz="2000" b="0" i="1" smtClean="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b="0" i="1" smtClean="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ko-KR" sz="2000" b="0" i="1" smtClean="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ko-KR" sz="2000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ko-KR" sz="2000" b="0" i="1" smtClean="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b="0" i="1" smtClean="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ko-KR" sz="2000" b="0" i="1" smtClean="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  <m:r>
                      <a:rPr lang="en-US" altLang="ko-KR" sz="2000" b="0" i="1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2000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000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sSub>
                          <m:sSubPr>
                            <m:ctrlPr>
                              <a:rPr lang="en-US" altLang="ko-KR" sz="2000" b="0" i="1" smtClean="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b="0" i="1" smtClean="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ko-KR" sz="2000" b="0" i="1" smtClean="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sz="2000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sz="2000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sSub>
                          <m:sSubPr>
                            <m:ctrlPr>
                              <a:rPr lang="en-US" altLang="ko-KR" sz="2000" b="0" i="1" smtClean="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b="0" i="1" smtClean="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ko-KR" sz="2000" b="0" i="1" smtClean="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ko-KR" sz="2000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sz="2000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sSub>
                          <m:sSubPr>
                            <m:ctrlPr>
                              <a:rPr lang="en-US" altLang="ko-KR" sz="2000" b="0" i="1" smtClean="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b="0" i="1" smtClean="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ko-KR" sz="2000" b="0" i="1" smtClean="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</m:oMath>
                </a14:m>
                <a:endParaRPr lang="en-US" altLang="ko-KR" sz="2000" b="0" dirty="0">
                  <a:solidFill>
                    <a:schemeClr val="accent1">
                      <a:lumMod val="50000"/>
                    </a:schemeClr>
                  </a:solidFill>
                  <a:ea typeface="Cambria Math" panose="02040503050406030204" pitchFamily="18" charset="0"/>
                </a:endParaRPr>
              </a:p>
              <a:p>
                <a:pPr marL="342900" indent="-342900" algn="just">
                  <a:lnSpc>
                    <a:spcPct val="150000"/>
                  </a:lnSpc>
                  <a:buFontTx/>
                  <a:buChar char="-"/>
                </a:pPr>
                <a:r>
                  <a:rPr lang="en-US" altLang="ko-KR" sz="2000" b="0" dirty="0">
                    <a:solidFill>
                      <a:schemeClr val="accent1">
                        <a:lumMod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ko-KR" sz="2000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000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  <m:r>
                      <a:rPr lang="en-US" altLang="ko-KR" sz="2000" b="0" i="1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ko-KR" sz="2000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Sup>
                          <m:sSubSupPr>
                            <m:ctrlPr>
                              <a:rPr lang="en-US" altLang="ko-KR" sz="2000" b="0" i="1" smtClean="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2000" b="0" i="1" smtClean="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ko-KR" sz="2000" b="0" i="1" smtClean="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ko-KR" sz="2000" b="0" i="1" smtClean="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altLang="ko-KR" sz="2000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altLang="ko-KR" sz="2000" b="0" i="1" smtClean="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2000" b="0" i="1" smtClean="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ko-KR" sz="2000" b="0" i="1" smtClean="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ko-KR" sz="2000" b="0" i="1" smtClean="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altLang="ko-KR" sz="2000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altLang="ko-KR" sz="2000" b="0" i="1" smtClean="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2000" b="0" i="1" smtClean="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ko-KR" sz="2000" b="0" i="1" smtClean="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r>
                              <a:rPr lang="en-US" altLang="ko-KR" sz="2000" b="0" i="1" smtClean="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rad>
                  </m:oMath>
                </a14:m>
                <a:endParaRPr lang="en-US" altLang="ko-KR" sz="2000" dirty="0">
                  <a:solidFill>
                    <a:schemeClr val="accent1">
                      <a:lumMod val="50000"/>
                    </a:schemeClr>
                  </a:solidFill>
                </a:endParaRPr>
              </a:p>
              <a:p>
                <a:pPr algn="just">
                  <a:lnSpc>
                    <a:spcPct val="150000"/>
                  </a:lnSpc>
                </a:pPr>
                <a:endParaRPr lang="ko-KR" altLang="en-US" sz="2000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" name="대각선 방향의 모서리가 둥근 사각형 75">
                <a:extLst>
                  <a:ext uri="{FF2B5EF4-FFF2-40B4-BE49-F238E27FC236}">
                    <a16:creationId xmlns:a16="http://schemas.microsoft.com/office/drawing/2014/main" id="{EEDE07D9-84A0-48F5-B53F-AB50F35D46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632285" y="1603484"/>
                <a:ext cx="7789820" cy="4171674"/>
              </a:xfrm>
              <a:prstGeom prst="round2DiagRect">
                <a:avLst>
                  <a:gd name="adj1" fmla="val 23031"/>
                  <a:gd name="adj2" fmla="val 0"/>
                </a:avLst>
              </a:prstGeom>
              <a:blipFill>
                <a:blip r:embed="rId3"/>
                <a:stretch>
                  <a:fillRect/>
                </a:stretch>
              </a:blipFill>
              <a:ln w="22225">
                <a:solidFill>
                  <a:srgbClr val="4E5D7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568552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B071631C-61C2-442F-AC0D-8D1DAC1153B8}"/>
              </a:ext>
            </a:extLst>
          </p:cNvPr>
          <p:cNvSpPr/>
          <p:nvPr/>
        </p:nvSpPr>
        <p:spPr>
          <a:xfrm>
            <a:off x="3268564" y="6681810"/>
            <a:ext cx="5919563" cy="45719"/>
          </a:xfrm>
          <a:prstGeom prst="rect">
            <a:avLst/>
          </a:prstGeom>
          <a:solidFill>
            <a:srgbClr val="4E5D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FE56979-DE2C-4C5D-8EC8-68DFA6411899}"/>
              </a:ext>
            </a:extLst>
          </p:cNvPr>
          <p:cNvSpPr/>
          <p:nvPr/>
        </p:nvSpPr>
        <p:spPr>
          <a:xfrm>
            <a:off x="632286" y="661832"/>
            <a:ext cx="5220904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400" b="1" u="sng" kern="0" dirty="0">
                <a:solidFill>
                  <a:schemeClr val="accent1">
                    <a:lumMod val="50000"/>
                  </a:schemeClr>
                </a:solidFill>
              </a:rPr>
              <a:t>4.2 Physics</a:t>
            </a:r>
            <a:endParaRPr lang="en-US" altLang="ko-KR" sz="2400" b="1" i="1" kern="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7733CF95-AC61-4162-A479-1E073FF17D21}"/>
              </a:ext>
            </a:extLst>
          </p:cNvPr>
          <p:cNvSpPr/>
          <p:nvPr/>
        </p:nvSpPr>
        <p:spPr>
          <a:xfrm>
            <a:off x="11496959" y="445754"/>
            <a:ext cx="269783" cy="270000"/>
          </a:xfrm>
          <a:prstGeom prst="ellipse">
            <a:avLst/>
          </a:prstGeom>
          <a:solidFill>
            <a:schemeClr val="bg1"/>
          </a:solidFill>
          <a:ln>
            <a:solidFill>
              <a:srgbClr val="4E5D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100" dirty="0">
                <a:solidFill>
                  <a:srgbClr val="4E5D70"/>
                </a:solidFill>
              </a:rPr>
              <a:t>p24</a:t>
            </a:r>
            <a:endParaRPr lang="ko-KR" altLang="en-US" sz="1100" dirty="0">
              <a:solidFill>
                <a:srgbClr val="4E5D7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대각선 방향의 모서리가 둥근 사각형 75">
                <a:extLst>
                  <a:ext uri="{FF2B5EF4-FFF2-40B4-BE49-F238E27FC236}">
                    <a16:creationId xmlns:a16="http://schemas.microsoft.com/office/drawing/2014/main" id="{EEDE07D9-84A0-48F5-B53F-AB50F35D46F0}"/>
                  </a:ext>
                </a:extLst>
              </p:cNvPr>
              <p:cNvSpPr/>
              <p:nvPr/>
            </p:nvSpPr>
            <p:spPr>
              <a:xfrm flipH="1">
                <a:off x="676402" y="1735831"/>
                <a:ext cx="7464968" cy="3124927"/>
              </a:xfrm>
              <a:prstGeom prst="round2DiagRect">
                <a:avLst>
                  <a:gd name="adj1" fmla="val 23031"/>
                  <a:gd name="adj2" fmla="val 0"/>
                </a:avLst>
              </a:prstGeom>
              <a:solidFill>
                <a:schemeClr val="bg1"/>
              </a:solidFill>
              <a:ln w="22225">
                <a:solidFill>
                  <a:srgbClr val="4E5D7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342900" indent="-34290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000" dirty="0">
                    <a:solidFill>
                      <a:schemeClr val="accent1">
                        <a:lumMod val="50000"/>
                      </a:schemeClr>
                    </a:solidFill>
                  </a:rPr>
                  <a:t>Every object has a position. </a:t>
                </a:r>
                <a14:m>
                  <m:oMath xmlns:m="http://schemas.openxmlformats.org/officeDocument/2006/math">
                    <m:r>
                      <a:rPr lang="ko-KR" altLang="en-US" sz="2800" i="1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𝕩</m:t>
                    </m:r>
                  </m:oMath>
                </a14:m>
                <a:endParaRPr lang="en-US" altLang="ko-KR" sz="2000" dirty="0">
                  <a:solidFill>
                    <a:schemeClr val="accent1">
                      <a:lumMod val="50000"/>
                    </a:schemeClr>
                  </a:solidFill>
                </a:endParaRPr>
              </a:p>
              <a:p>
                <a:pPr marL="342900" indent="-34290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000" dirty="0">
                    <a:solidFill>
                      <a:schemeClr val="accent1">
                        <a:lumMod val="50000"/>
                      </a:schemeClr>
                    </a:solidFill>
                  </a:rPr>
                  <a:t>Every object has a velocity indicating its direction. </a:t>
                </a:r>
                <a14:m>
                  <m:oMath xmlns:m="http://schemas.openxmlformats.org/officeDocument/2006/math">
                    <m:r>
                      <a:rPr lang="en-US" altLang="ko-KR" sz="2000" b="0" i="1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ko-KR" altLang="en-US" sz="2000" b="0" i="1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𝕧</m:t>
                    </m:r>
                    <m:r>
                      <a:rPr lang="en-US" altLang="ko-KR" sz="2000" b="0" i="1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; </m:t>
                    </m:r>
                    <m:acc>
                      <m:accPr>
                        <m:chr m:val="̇"/>
                        <m:ctrlPr>
                          <a:rPr lang="en-US" altLang="ko-KR" sz="2000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ko-KR" altLang="en-US" sz="2000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𝕩</m:t>
                        </m:r>
                      </m:e>
                    </m:acc>
                    <m:r>
                      <a:rPr lang="en-US" altLang="ko-KR" sz="2000" b="0" i="1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sz="2000" dirty="0">
                  <a:solidFill>
                    <a:schemeClr val="accent1">
                      <a:lumMod val="50000"/>
                    </a:schemeClr>
                  </a:solidFill>
                </a:endParaRPr>
              </a:p>
              <a:p>
                <a:pPr marL="342900" indent="-34290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000" dirty="0">
                    <a:solidFill>
                      <a:schemeClr val="accent1">
                        <a:lumMod val="50000"/>
                      </a:schemeClr>
                    </a:solidFill>
                  </a:rPr>
                  <a:t>Every object has an acceleration that indicates a change in speed.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2000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ko-KR" altLang="en-US" sz="2000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𝒶</m:t>
                        </m:r>
                        <m:r>
                          <a:rPr lang="en-US" altLang="ko-KR" sz="2000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; </m:t>
                        </m:r>
                        <m:acc>
                          <m:accPr>
                            <m:chr m:val="̈"/>
                            <m:ctrlPr>
                              <a:rPr lang="en-US" altLang="ko-KR" sz="2000" b="0" i="1" smtClean="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ko-KR" altLang="en-US" sz="2000" b="0" i="1" smtClean="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𝕩</m:t>
                            </m:r>
                          </m:e>
                        </m:acc>
                      </m:e>
                    </m:d>
                  </m:oMath>
                </a14:m>
                <a:endParaRPr lang="en-US" altLang="ko-KR" sz="2000" b="0" dirty="0">
                  <a:solidFill>
                    <a:schemeClr val="accent1">
                      <a:lumMod val="50000"/>
                    </a:schemeClr>
                  </a:solidFill>
                </a:endParaRPr>
              </a:p>
              <a:p>
                <a:pPr marL="342900" indent="-34290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000" dirty="0">
                    <a:solidFill>
                      <a:schemeClr val="accent1">
                        <a:lumMod val="50000"/>
                      </a:schemeClr>
                    </a:solidFill>
                  </a:rPr>
                  <a:t>Every object has a mass.(It's not a vector.) </a:t>
                </a:r>
                <a14:m>
                  <m:oMath xmlns:m="http://schemas.openxmlformats.org/officeDocument/2006/math">
                    <m:r>
                      <a:rPr lang="en-US" altLang="ko-KR" sz="2000" b="0" i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2000" b="0" i="1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2000" b="0" i="1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ko-KR" sz="2000" b="0" i="1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ko-KR" altLang="en-US" sz="2000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" name="대각선 방향의 모서리가 둥근 사각형 75">
                <a:extLst>
                  <a:ext uri="{FF2B5EF4-FFF2-40B4-BE49-F238E27FC236}">
                    <a16:creationId xmlns:a16="http://schemas.microsoft.com/office/drawing/2014/main" id="{EEDE07D9-84A0-48F5-B53F-AB50F35D46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676402" y="1735831"/>
                <a:ext cx="7464968" cy="3124927"/>
              </a:xfrm>
              <a:prstGeom prst="round2DiagRect">
                <a:avLst>
                  <a:gd name="adj1" fmla="val 23031"/>
                  <a:gd name="adj2" fmla="val 0"/>
                </a:avLst>
              </a:prstGeom>
              <a:blipFill>
                <a:blip r:embed="rId3"/>
                <a:stretch>
                  <a:fillRect b="-388"/>
                </a:stretch>
              </a:blipFill>
              <a:ln w="22225">
                <a:solidFill>
                  <a:srgbClr val="4E5D7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049231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B071631C-61C2-442F-AC0D-8D1DAC1153B8}"/>
              </a:ext>
            </a:extLst>
          </p:cNvPr>
          <p:cNvSpPr/>
          <p:nvPr/>
        </p:nvSpPr>
        <p:spPr>
          <a:xfrm>
            <a:off x="3268564" y="6681810"/>
            <a:ext cx="5919563" cy="45719"/>
          </a:xfrm>
          <a:prstGeom prst="rect">
            <a:avLst/>
          </a:prstGeom>
          <a:solidFill>
            <a:srgbClr val="4E5D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FE56979-DE2C-4C5D-8EC8-68DFA6411899}"/>
              </a:ext>
            </a:extLst>
          </p:cNvPr>
          <p:cNvSpPr/>
          <p:nvPr/>
        </p:nvSpPr>
        <p:spPr>
          <a:xfrm>
            <a:off x="632286" y="661832"/>
            <a:ext cx="5220904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400" b="1" u="sng" kern="0" dirty="0">
                <a:solidFill>
                  <a:schemeClr val="accent1">
                    <a:lumMod val="50000"/>
                  </a:schemeClr>
                </a:solidFill>
              </a:rPr>
              <a:t>4.2 Physics</a:t>
            </a:r>
            <a:endParaRPr lang="en-US" altLang="ko-KR" sz="2400" b="1" i="1" kern="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7733CF95-AC61-4162-A479-1E073FF17D21}"/>
              </a:ext>
            </a:extLst>
          </p:cNvPr>
          <p:cNvSpPr/>
          <p:nvPr/>
        </p:nvSpPr>
        <p:spPr>
          <a:xfrm>
            <a:off x="11496959" y="445754"/>
            <a:ext cx="269783" cy="270000"/>
          </a:xfrm>
          <a:prstGeom prst="ellipse">
            <a:avLst/>
          </a:prstGeom>
          <a:solidFill>
            <a:schemeClr val="bg1"/>
          </a:solidFill>
          <a:ln>
            <a:solidFill>
              <a:srgbClr val="4E5D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100" dirty="0">
                <a:solidFill>
                  <a:srgbClr val="4E5D70"/>
                </a:solidFill>
              </a:rPr>
              <a:t>p25</a:t>
            </a:r>
            <a:endParaRPr lang="ko-KR" altLang="en-US" sz="1100" dirty="0">
              <a:solidFill>
                <a:srgbClr val="4E5D7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대각선 방향의 모서리가 둥근 사각형 75">
                <a:extLst>
                  <a:ext uri="{FF2B5EF4-FFF2-40B4-BE49-F238E27FC236}">
                    <a16:creationId xmlns:a16="http://schemas.microsoft.com/office/drawing/2014/main" id="{EEDE07D9-84A0-48F5-B53F-AB50F35D46F0}"/>
                  </a:ext>
                </a:extLst>
              </p:cNvPr>
              <p:cNvSpPr/>
              <p:nvPr/>
            </p:nvSpPr>
            <p:spPr>
              <a:xfrm flipH="1">
                <a:off x="632286" y="1690112"/>
                <a:ext cx="9815135" cy="4137987"/>
              </a:xfrm>
              <a:prstGeom prst="round2DiagRect">
                <a:avLst>
                  <a:gd name="adj1" fmla="val 23031"/>
                  <a:gd name="adj2" fmla="val 0"/>
                </a:avLst>
              </a:prstGeom>
              <a:solidFill>
                <a:schemeClr val="bg1"/>
              </a:solidFill>
              <a:ln w="22225">
                <a:solidFill>
                  <a:srgbClr val="4E5D7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342900" indent="-34290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000" dirty="0">
                    <a:solidFill>
                      <a:schemeClr val="accent1">
                        <a:lumMod val="50000"/>
                      </a:schemeClr>
                    </a:solidFill>
                  </a:rPr>
                  <a:t>If an object starts at position </a:t>
                </a:r>
                <a14:m>
                  <m:oMath xmlns:m="http://schemas.openxmlformats.org/officeDocument/2006/math">
                    <m:r>
                      <a:rPr lang="ko-KR" altLang="en-US" sz="2000" i="1" dirty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𝕏</m:t>
                    </m:r>
                  </m:oMath>
                </a14:m>
                <a:r>
                  <a:rPr lang="en-US" altLang="ko-KR" sz="2000" dirty="0">
                    <a:solidFill>
                      <a:schemeClr val="accent1">
                        <a:lumMod val="50000"/>
                      </a:schemeClr>
                    </a:solidFill>
                  </a:rPr>
                  <a:t> and has a constant velocity </a:t>
                </a:r>
                <a14:m>
                  <m:oMath xmlns:m="http://schemas.openxmlformats.org/officeDocument/2006/math">
                    <m:r>
                      <a:rPr lang="en-US" altLang="ko-KR" sz="2000" i="1" dirty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altLang="ko-KR" sz="2000" dirty="0">
                    <a:solidFill>
                      <a:schemeClr val="accent1">
                        <a:lumMod val="50000"/>
                      </a:schemeClr>
                    </a:solidFill>
                  </a:rPr>
                  <a:t>, after </a:t>
                </a:r>
                <a14:m>
                  <m:oMath xmlns:m="http://schemas.openxmlformats.org/officeDocument/2006/math">
                    <m:r>
                      <a:rPr lang="en-US" altLang="ko-KR" sz="2000" i="1" dirty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altLang="ko-KR" sz="2000" dirty="0">
                    <a:solidFill>
                      <a:schemeClr val="accent1">
                        <a:lumMod val="50000"/>
                      </a:schemeClr>
                    </a:solidFill>
                  </a:rPr>
                  <a:t> seconds, the position of the object is: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0" i="1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2000" i="1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ko-KR" sz="2000" b="0" i="1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ko-KR" altLang="en-US" sz="2000" b="0" i="1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𝕏</m:t>
                      </m:r>
                      <m:r>
                        <a:rPr lang="en-US" altLang="ko-KR" sz="2000" b="0" i="1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000" b="0" i="1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altLang="ko-KR" sz="2000" b="0" i="1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000" b="0" i="1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altLang="ko-KR" sz="2000" b="0" i="1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(</m:t>
                      </m:r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2000" i="1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𝕏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ko-KR" sz="2000" i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altLang="ko-KR" sz="2000" i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𝑃𝑜𝑠𝑖𝑡𝑖𝑜𝑛</m:t>
                      </m:r>
                      <m:r>
                        <a:rPr lang="en-US" altLang="ko-KR" sz="2000" i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000" i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altLang="ko-KR" sz="2000" i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000" i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𝑜𝑏𝑗𝑒𝑐𝑡</m:t>
                      </m:r>
                      <m:r>
                        <a:rPr lang="en-US" altLang="ko-KR" sz="2000" i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000" i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𝑎𝑓𝑡𝑒𝑟</m:t>
                      </m:r>
                      <m:r>
                        <a:rPr lang="en-US" altLang="ko-KR" sz="2000" i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000" i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ko-KR" sz="2000" i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000" i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𝑠𝑒𝑐𝑜𝑛𝑑𝑠</m:t>
                      </m:r>
                      <m:r>
                        <a:rPr lang="en-US" altLang="ko-KR" sz="2000" b="0" i="1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dirty="0">
                  <a:solidFill>
                    <a:schemeClr val="accent1">
                      <a:lumMod val="50000"/>
                    </a:schemeClr>
                  </a:solidFill>
                </a:endParaRPr>
              </a:p>
              <a:p>
                <a:pPr marL="342900" indent="-34290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000" dirty="0">
                    <a:solidFill>
                      <a:schemeClr val="accent1">
                        <a:lumMod val="50000"/>
                      </a:schemeClr>
                    </a:solidFill>
                  </a:rPr>
                  <a:t>If an object starts at velocity </a:t>
                </a:r>
                <a14:m>
                  <m:oMath xmlns:m="http://schemas.openxmlformats.org/officeDocument/2006/math">
                    <m:r>
                      <a:rPr lang="en-US" altLang="ko-KR" sz="2000" i="1" dirty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altLang="ko-KR" sz="2000" dirty="0">
                    <a:solidFill>
                      <a:schemeClr val="accent1">
                        <a:lumMod val="50000"/>
                      </a:schemeClr>
                    </a:solidFill>
                  </a:rPr>
                  <a:t> and has a constant acceleration </a:t>
                </a:r>
                <a14:m>
                  <m:oMath xmlns:m="http://schemas.openxmlformats.org/officeDocument/2006/math">
                    <m:r>
                      <a:rPr lang="en-US" altLang="ko-KR" sz="2000" i="1" dirty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altLang="ko-KR" sz="2000" dirty="0">
                    <a:solidFill>
                      <a:schemeClr val="accent1">
                        <a:lumMod val="50000"/>
                      </a:schemeClr>
                    </a:solidFill>
                  </a:rPr>
                  <a:t>, after </a:t>
                </a:r>
                <a14:m>
                  <m:oMath xmlns:m="http://schemas.openxmlformats.org/officeDocument/2006/math">
                    <m:r>
                      <a:rPr lang="en-US" altLang="ko-KR" sz="2000" i="1" dirty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altLang="ko-KR" sz="2000" dirty="0">
                    <a:solidFill>
                      <a:schemeClr val="accent1">
                        <a:lumMod val="50000"/>
                      </a:schemeClr>
                    </a:solidFill>
                  </a:rPr>
                  <a:t> seconds, the velocity of the object is: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0" i="1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ko-KR" sz="2000" b="0" i="1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ko-KR" altLang="en-US" sz="2000" b="0" i="1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𝕏</m:t>
                      </m:r>
                      <m:r>
                        <a:rPr lang="en-US" altLang="ko-KR" sz="2000" b="0" i="1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000" b="0" i="1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sz="2000" b="0" i="1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000" b="0" i="1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altLang="ko-KR" sz="2000" b="0" i="1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(</m:t>
                      </m:r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ko-KR" sz="2000" i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altLang="ko-KR" sz="2000" b="0" i="1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𝑣𝑒𝑙𝑜𝑐𝑖𝑡𝑦</m:t>
                      </m:r>
                      <m:r>
                        <a:rPr lang="en-US" altLang="ko-KR" sz="2000" i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000" i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altLang="ko-KR" sz="2000" i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000" i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𝑜𝑏𝑗𝑒𝑐𝑡</m:t>
                      </m:r>
                      <m:r>
                        <a:rPr lang="en-US" altLang="ko-KR" sz="2000" i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000" i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𝑎𝑓𝑡𝑒𝑟</m:t>
                      </m:r>
                      <m:r>
                        <a:rPr lang="en-US" altLang="ko-KR" sz="2000" i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000" i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ko-KR" sz="2000" i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000" i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𝑠𝑒𝑐𝑜𝑛𝑑𝑠</m:t>
                      </m:r>
                      <m:r>
                        <a:rPr lang="en-US" altLang="ko-KR" sz="2000" b="0" i="1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" name="대각선 방향의 모서리가 둥근 사각형 75">
                <a:extLst>
                  <a:ext uri="{FF2B5EF4-FFF2-40B4-BE49-F238E27FC236}">
                    <a16:creationId xmlns:a16="http://schemas.microsoft.com/office/drawing/2014/main" id="{EEDE07D9-84A0-48F5-B53F-AB50F35D46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632286" y="1690112"/>
                <a:ext cx="9815135" cy="4137987"/>
              </a:xfrm>
              <a:prstGeom prst="round2DiagRect">
                <a:avLst>
                  <a:gd name="adj1" fmla="val 23031"/>
                  <a:gd name="adj2" fmla="val 0"/>
                </a:avLst>
              </a:prstGeom>
              <a:blipFill>
                <a:blip r:embed="rId3"/>
                <a:stretch>
                  <a:fillRect/>
                </a:stretch>
              </a:blipFill>
              <a:ln w="22225">
                <a:solidFill>
                  <a:srgbClr val="4E5D7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911402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B071631C-61C2-442F-AC0D-8D1DAC1153B8}"/>
              </a:ext>
            </a:extLst>
          </p:cNvPr>
          <p:cNvSpPr/>
          <p:nvPr/>
        </p:nvSpPr>
        <p:spPr>
          <a:xfrm>
            <a:off x="3268564" y="6681810"/>
            <a:ext cx="5919563" cy="45719"/>
          </a:xfrm>
          <a:prstGeom prst="rect">
            <a:avLst/>
          </a:prstGeom>
          <a:solidFill>
            <a:srgbClr val="4E5D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FE56979-DE2C-4C5D-8EC8-68DFA6411899}"/>
              </a:ext>
            </a:extLst>
          </p:cNvPr>
          <p:cNvSpPr/>
          <p:nvPr/>
        </p:nvSpPr>
        <p:spPr>
          <a:xfrm>
            <a:off x="632286" y="661832"/>
            <a:ext cx="5220904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400" b="1" u="sng" kern="0" dirty="0">
                <a:solidFill>
                  <a:schemeClr val="accent1">
                    <a:lumMod val="50000"/>
                  </a:schemeClr>
                </a:solidFill>
              </a:rPr>
              <a:t>4.3 Simulation Games</a:t>
            </a:r>
            <a:endParaRPr lang="en-US" altLang="ko-KR" sz="2400" b="1" i="1" kern="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7733CF95-AC61-4162-A479-1E073FF17D21}"/>
              </a:ext>
            </a:extLst>
          </p:cNvPr>
          <p:cNvSpPr/>
          <p:nvPr/>
        </p:nvSpPr>
        <p:spPr>
          <a:xfrm>
            <a:off x="11496959" y="445754"/>
            <a:ext cx="269783" cy="270000"/>
          </a:xfrm>
          <a:prstGeom prst="ellipse">
            <a:avLst/>
          </a:prstGeom>
          <a:solidFill>
            <a:schemeClr val="bg1"/>
          </a:solidFill>
          <a:ln>
            <a:solidFill>
              <a:srgbClr val="4E5D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100" dirty="0">
                <a:solidFill>
                  <a:srgbClr val="4E5D70"/>
                </a:solidFill>
              </a:rPr>
              <a:t>p26</a:t>
            </a:r>
            <a:endParaRPr lang="ko-KR" altLang="en-US" sz="1100" dirty="0">
              <a:solidFill>
                <a:srgbClr val="4E5D70"/>
              </a:solidFill>
            </a:endParaRPr>
          </a:p>
        </p:txBody>
      </p:sp>
      <p:sp>
        <p:nvSpPr>
          <p:cNvPr id="11" name="대각선 방향의 모서리가 둥근 사각형 75">
            <a:extLst>
              <a:ext uri="{FF2B5EF4-FFF2-40B4-BE49-F238E27FC236}">
                <a16:creationId xmlns:a16="http://schemas.microsoft.com/office/drawing/2014/main" id="{EEDE07D9-84A0-48F5-B53F-AB50F35D46F0}"/>
              </a:ext>
            </a:extLst>
          </p:cNvPr>
          <p:cNvSpPr/>
          <p:nvPr/>
        </p:nvSpPr>
        <p:spPr>
          <a:xfrm flipH="1">
            <a:off x="632285" y="1690113"/>
            <a:ext cx="10148009" cy="2054116"/>
          </a:xfrm>
          <a:prstGeom prst="round2DiagRect">
            <a:avLst>
              <a:gd name="adj1" fmla="val 23031"/>
              <a:gd name="adj2" fmla="val 0"/>
            </a:avLst>
          </a:prstGeom>
          <a:solidFill>
            <a:schemeClr val="bg1"/>
          </a:solidFill>
          <a:ln w="22225">
            <a:solidFill>
              <a:srgbClr val="4E5D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accent1">
                    <a:lumMod val="50000"/>
                  </a:schemeClr>
                </a:solidFill>
              </a:rPr>
              <a:t>It's hard to apply physics realistically in real games. This is because we have to consider wind or friction caused by the air in the real world.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accent1">
                    <a:lumMod val="50000"/>
                  </a:schemeClr>
                </a:solidFill>
              </a:rPr>
              <a:t>There is no game with accurate physics. It is under constant study.</a:t>
            </a:r>
          </a:p>
        </p:txBody>
      </p:sp>
    </p:spTree>
    <p:extLst>
      <p:ext uri="{BB962C8B-B14F-4D97-AF65-F5344CB8AC3E}">
        <p14:creationId xmlns:p14="http://schemas.microsoft.com/office/powerpoint/2010/main" val="23329460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B071631C-61C2-442F-AC0D-8D1DAC1153B8}"/>
              </a:ext>
            </a:extLst>
          </p:cNvPr>
          <p:cNvSpPr/>
          <p:nvPr/>
        </p:nvSpPr>
        <p:spPr>
          <a:xfrm>
            <a:off x="3268564" y="6681810"/>
            <a:ext cx="5919563" cy="45719"/>
          </a:xfrm>
          <a:prstGeom prst="rect">
            <a:avLst/>
          </a:prstGeom>
          <a:solidFill>
            <a:srgbClr val="4E5D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FE56979-DE2C-4C5D-8EC8-68DFA6411899}"/>
              </a:ext>
            </a:extLst>
          </p:cNvPr>
          <p:cNvSpPr/>
          <p:nvPr/>
        </p:nvSpPr>
        <p:spPr>
          <a:xfrm>
            <a:off x="632286" y="661832"/>
            <a:ext cx="5220904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400" b="1" u="sng" kern="0" dirty="0">
                <a:solidFill>
                  <a:schemeClr val="accent1">
                    <a:lumMod val="50000"/>
                  </a:schemeClr>
                </a:solidFill>
              </a:rPr>
              <a:t>5. Conclusion</a:t>
            </a:r>
            <a:endParaRPr lang="en-US" altLang="ko-KR" sz="2400" b="1" i="1" kern="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7733CF95-AC61-4162-A479-1E073FF17D21}"/>
              </a:ext>
            </a:extLst>
          </p:cNvPr>
          <p:cNvSpPr/>
          <p:nvPr/>
        </p:nvSpPr>
        <p:spPr>
          <a:xfrm>
            <a:off x="11496959" y="445754"/>
            <a:ext cx="269783" cy="270000"/>
          </a:xfrm>
          <a:prstGeom prst="ellipse">
            <a:avLst/>
          </a:prstGeom>
          <a:solidFill>
            <a:schemeClr val="bg1"/>
          </a:solidFill>
          <a:ln>
            <a:solidFill>
              <a:srgbClr val="4E5D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100" dirty="0">
                <a:solidFill>
                  <a:srgbClr val="4E5D70"/>
                </a:solidFill>
              </a:rPr>
              <a:t>p27</a:t>
            </a:r>
            <a:endParaRPr lang="ko-KR" altLang="en-US" sz="1100" dirty="0">
              <a:solidFill>
                <a:srgbClr val="4E5D70"/>
              </a:solidFill>
            </a:endParaRPr>
          </a:p>
        </p:txBody>
      </p:sp>
      <p:sp>
        <p:nvSpPr>
          <p:cNvPr id="11" name="대각선 방향의 모서리가 둥근 사각형 75">
            <a:extLst>
              <a:ext uri="{FF2B5EF4-FFF2-40B4-BE49-F238E27FC236}">
                <a16:creationId xmlns:a16="http://schemas.microsoft.com/office/drawing/2014/main" id="{EEDE07D9-84A0-48F5-B53F-AB50F35D46F0}"/>
              </a:ext>
            </a:extLst>
          </p:cNvPr>
          <p:cNvSpPr/>
          <p:nvPr/>
        </p:nvSpPr>
        <p:spPr>
          <a:xfrm flipH="1">
            <a:off x="632285" y="1690113"/>
            <a:ext cx="10148009" cy="2054116"/>
          </a:xfrm>
          <a:prstGeom prst="round2DiagRect">
            <a:avLst>
              <a:gd name="adj1" fmla="val 23031"/>
              <a:gd name="adj2" fmla="val 0"/>
            </a:avLst>
          </a:prstGeom>
          <a:solidFill>
            <a:schemeClr val="bg1"/>
          </a:solidFill>
          <a:ln w="22225">
            <a:solidFill>
              <a:srgbClr val="4E5D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accent1">
                    <a:lumMod val="50000"/>
                  </a:schemeClr>
                </a:solidFill>
              </a:rPr>
              <a:t>So far, I have shown simple examples of where math is used when making computers.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accent1">
                    <a:lumMod val="50000"/>
                  </a:schemeClr>
                </a:solidFill>
              </a:rPr>
              <a:t>In fact, it is almost impossible to play a game without using math.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accent1">
                    <a:lumMod val="50000"/>
                  </a:schemeClr>
                </a:solidFill>
              </a:rPr>
              <a:t>Even Pacman uses some math!!</a:t>
            </a:r>
          </a:p>
        </p:txBody>
      </p:sp>
      <p:pic>
        <p:nvPicPr>
          <p:cNvPr id="21506" name="Picture 2" descr="팩맨 30주년">
            <a:extLst>
              <a:ext uri="{FF2B5EF4-FFF2-40B4-BE49-F238E27FC236}">
                <a16:creationId xmlns:a16="http://schemas.microsoft.com/office/drawing/2014/main" id="{B9407E19-9218-461B-B5DA-2E41666335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098" y="4100668"/>
            <a:ext cx="6286500" cy="209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55943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18B814-B861-4BD9-BF27-A25776AC28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1921" y="2891757"/>
            <a:ext cx="3108158" cy="1325563"/>
          </a:xfrm>
        </p:spPr>
        <p:txBody>
          <a:bodyPr/>
          <a:lstStyle/>
          <a:p>
            <a:r>
              <a:rPr lang="en-US" altLang="ko-KR" dirty="0"/>
              <a:t>Thank you!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561808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B071631C-61C2-442F-AC0D-8D1DAC1153B8}"/>
              </a:ext>
            </a:extLst>
          </p:cNvPr>
          <p:cNvSpPr/>
          <p:nvPr/>
        </p:nvSpPr>
        <p:spPr>
          <a:xfrm>
            <a:off x="3136216" y="6645715"/>
            <a:ext cx="5919563" cy="45719"/>
          </a:xfrm>
          <a:prstGeom prst="rect">
            <a:avLst/>
          </a:prstGeom>
          <a:solidFill>
            <a:srgbClr val="4E5D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56433FD-09E3-4E08-BFC0-E3CACB00E089}"/>
              </a:ext>
            </a:extLst>
          </p:cNvPr>
          <p:cNvSpPr/>
          <p:nvPr/>
        </p:nvSpPr>
        <p:spPr>
          <a:xfrm>
            <a:off x="632286" y="336973"/>
            <a:ext cx="5220904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400" b="1" u="sng" kern="0" dirty="0">
                <a:solidFill>
                  <a:schemeClr val="accent1">
                    <a:lumMod val="50000"/>
                  </a:schemeClr>
                </a:solidFill>
              </a:rPr>
              <a:t>1. Introduction</a:t>
            </a:r>
            <a:endParaRPr lang="en-US" altLang="ko-KR" sz="2400" b="1" i="1" kern="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186A8B48-8813-4A9C-B532-218BC11D75B7}"/>
              </a:ext>
            </a:extLst>
          </p:cNvPr>
          <p:cNvSpPr/>
          <p:nvPr/>
        </p:nvSpPr>
        <p:spPr>
          <a:xfrm>
            <a:off x="11496959" y="445754"/>
            <a:ext cx="269783" cy="270000"/>
          </a:xfrm>
          <a:prstGeom prst="ellipse">
            <a:avLst/>
          </a:prstGeom>
          <a:solidFill>
            <a:schemeClr val="bg1"/>
          </a:solidFill>
          <a:ln>
            <a:solidFill>
              <a:srgbClr val="4E5D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100" dirty="0">
                <a:solidFill>
                  <a:srgbClr val="4E5D70"/>
                </a:solidFill>
              </a:rPr>
              <a:t>p2</a:t>
            </a:r>
            <a:endParaRPr lang="ko-KR" altLang="en-US" sz="1100" dirty="0">
              <a:solidFill>
                <a:srgbClr val="4E5D70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6A7F386-F2FB-4A12-9DEF-8B5013F01E84}"/>
              </a:ext>
            </a:extLst>
          </p:cNvPr>
          <p:cNvSpPr/>
          <p:nvPr/>
        </p:nvSpPr>
        <p:spPr>
          <a:xfrm>
            <a:off x="997967" y="2245654"/>
            <a:ext cx="34817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>
                <a:solidFill>
                  <a:prstClr val="white"/>
                </a:solidFill>
              </a:rPr>
              <a:t>A</a:t>
            </a:r>
            <a:r>
              <a:rPr lang="ko-KR" altLang="en-US" sz="1200" b="1" dirty="0">
                <a:solidFill>
                  <a:prstClr val="white"/>
                </a:solidFill>
              </a:rPr>
              <a:t> </a:t>
            </a:r>
            <a:endParaRPr lang="ko-KR" altLang="en-US" sz="1200" b="1" dirty="0">
              <a:solidFill>
                <a:prstClr val="black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5B51619-9015-42F7-8206-2EC9FABBA46F}"/>
              </a:ext>
            </a:extLst>
          </p:cNvPr>
          <p:cNvSpPr/>
          <p:nvPr/>
        </p:nvSpPr>
        <p:spPr>
          <a:xfrm>
            <a:off x="8444973" y="2264706"/>
            <a:ext cx="3369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>
                <a:solidFill>
                  <a:prstClr val="white"/>
                </a:solidFill>
              </a:rPr>
              <a:t>C</a:t>
            </a:r>
            <a:r>
              <a:rPr lang="ko-KR" altLang="en-US" sz="1200" b="1" dirty="0">
                <a:solidFill>
                  <a:prstClr val="white"/>
                </a:solidFill>
              </a:rPr>
              <a:t> </a:t>
            </a:r>
            <a:endParaRPr lang="ko-KR" altLang="en-US" sz="1200" b="1" dirty="0">
              <a:solidFill>
                <a:prstClr val="black"/>
              </a:solidFill>
            </a:endParaRPr>
          </a:p>
        </p:txBody>
      </p:sp>
      <p:sp>
        <p:nvSpPr>
          <p:cNvPr id="9" name="대각선 방향의 모서리가 둥근 사각형 75">
            <a:extLst>
              <a:ext uri="{FF2B5EF4-FFF2-40B4-BE49-F238E27FC236}">
                <a16:creationId xmlns:a16="http://schemas.microsoft.com/office/drawing/2014/main" id="{358279C4-3250-4AF8-9166-D419B1811FCF}"/>
              </a:ext>
            </a:extLst>
          </p:cNvPr>
          <p:cNvSpPr/>
          <p:nvPr/>
        </p:nvSpPr>
        <p:spPr>
          <a:xfrm flipH="1">
            <a:off x="714042" y="1242537"/>
            <a:ext cx="9693274" cy="1022170"/>
          </a:xfrm>
          <a:prstGeom prst="round2DiagRect">
            <a:avLst>
              <a:gd name="adj1" fmla="val 23031"/>
              <a:gd name="adj2" fmla="val 0"/>
            </a:avLst>
          </a:prstGeom>
          <a:solidFill>
            <a:schemeClr val="bg1"/>
          </a:solidFill>
          <a:ln w="22225">
            <a:solidFill>
              <a:srgbClr val="4E5D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r>
              <a:rPr lang="en-US" altLang="ko-KR" sz="2000" dirty="0">
                <a:solidFill>
                  <a:schemeClr val="accent1">
                    <a:lumMod val="50000"/>
                  </a:schemeClr>
                </a:solidFill>
              </a:rPr>
              <a:t>The purpose of this article is to have a look at how mathematics is used in computer games.</a:t>
            </a:r>
            <a:endParaRPr lang="ko-KR" altLang="en-US" sz="2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BDC4DC-11AC-48F8-996C-5E6680405272}"/>
              </a:ext>
            </a:extLst>
          </p:cNvPr>
          <p:cNvSpPr txBox="1"/>
          <p:nvPr/>
        </p:nvSpPr>
        <p:spPr>
          <a:xfrm>
            <a:off x="5341513" y="5464744"/>
            <a:ext cx="10233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&lt;Figure 2&gt;</a:t>
            </a:r>
            <a:endParaRPr lang="ko-KR" altLang="en-US" sz="1200" dirty="0"/>
          </a:p>
        </p:txBody>
      </p:sp>
      <p:pic>
        <p:nvPicPr>
          <p:cNvPr id="1026" name="Picture 2" descr="배틀그라운드 구매 ,스팀 구매 ,게임 후기,IT,IT 인터넷,배틀그라운드 구매 ,스팀 구매 ,게임 후기,IT,IT 인터넷,요즘 많이 하는 게임을 구매를 해 봤습니다. 꽤 이슈를 몰고 있죠. 배틀그라운드 구매를 스팀에서 구매를 해 봤는데요. 게임 후기로 스크린샷도 여러가지 올려봅니다. 아직은 초보라 어렵긴 하네요. 배틀그라운드 구매는 스팀에서 구매하는게 좀 더 좋은듯 하긴 합니다. 설치도 빠르기도 하구요. 그러고보니 스팀이랑 오리진에서 구매한 게임도 이제는 꽤 되는군요. 자주 하지도 않는 게임인데 계속 하나씩 늘어나네요. 실제로 이 게임을 해보니 재미요소가 분명 있긴 했습니다.">
            <a:extLst>
              <a:ext uri="{FF2B5EF4-FFF2-40B4-BE49-F238E27FC236}">
                <a16:creationId xmlns:a16="http://schemas.microsoft.com/office/drawing/2014/main" id="{16452899-F15D-4DFA-8033-919FB44685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042" y="2872304"/>
            <a:ext cx="4593620" cy="2869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75DA660-8BA1-40E9-AB11-A75DD7821F24}"/>
              </a:ext>
            </a:extLst>
          </p:cNvPr>
          <p:cNvSpPr txBox="1"/>
          <p:nvPr/>
        </p:nvSpPr>
        <p:spPr>
          <a:xfrm>
            <a:off x="5412575" y="3827744"/>
            <a:ext cx="45936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The First Person shooter(FPS)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2240343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B071631C-61C2-442F-AC0D-8D1DAC1153B8}"/>
              </a:ext>
            </a:extLst>
          </p:cNvPr>
          <p:cNvSpPr/>
          <p:nvPr/>
        </p:nvSpPr>
        <p:spPr>
          <a:xfrm>
            <a:off x="3136216" y="6645715"/>
            <a:ext cx="5919563" cy="45719"/>
          </a:xfrm>
          <a:prstGeom prst="rect">
            <a:avLst/>
          </a:prstGeom>
          <a:solidFill>
            <a:srgbClr val="4E5D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56433FD-09E3-4E08-BFC0-E3CACB00E089}"/>
              </a:ext>
            </a:extLst>
          </p:cNvPr>
          <p:cNvSpPr/>
          <p:nvPr/>
        </p:nvSpPr>
        <p:spPr>
          <a:xfrm>
            <a:off x="632286" y="336973"/>
            <a:ext cx="5220904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400" b="1" u="sng" kern="0" dirty="0">
                <a:solidFill>
                  <a:schemeClr val="accent1">
                    <a:lumMod val="50000"/>
                  </a:schemeClr>
                </a:solidFill>
              </a:rPr>
              <a:t>1. Introduction</a:t>
            </a:r>
            <a:endParaRPr lang="en-US" altLang="ko-KR" sz="2400" b="1" i="1" kern="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186A8B48-8813-4A9C-B532-218BC11D75B7}"/>
              </a:ext>
            </a:extLst>
          </p:cNvPr>
          <p:cNvSpPr/>
          <p:nvPr/>
        </p:nvSpPr>
        <p:spPr>
          <a:xfrm>
            <a:off x="11496959" y="445754"/>
            <a:ext cx="269783" cy="270000"/>
          </a:xfrm>
          <a:prstGeom prst="ellipse">
            <a:avLst/>
          </a:prstGeom>
          <a:solidFill>
            <a:schemeClr val="bg1"/>
          </a:solidFill>
          <a:ln>
            <a:solidFill>
              <a:srgbClr val="4E5D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100" dirty="0">
                <a:solidFill>
                  <a:srgbClr val="4E5D70"/>
                </a:solidFill>
              </a:rPr>
              <a:t>p3</a:t>
            </a:r>
            <a:endParaRPr lang="ko-KR" altLang="en-US" sz="1100" dirty="0">
              <a:solidFill>
                <a:srgbClr val="4E5D70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6A7F386-F2FB-4A12-9DEF-8B5013F01E84}"/>
              </a:ext>
            </a:extLst>
          </p:cNvPr>
          <p:cNvSpPr/>
          <p:nvPr/>
        </p:nvSpPr>
        <p:spPr>
          <a:xfrm>
            <a:off x="997967" y="2245654"/>
            <a:ext cx="34817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>
                <a:solidFill>
                  <a:prstClr val="white"/>
                </a:solidFill>
              </a:rPr>
              <a:t>A</a:t>
            </a:r>
            <a:r>
              <a:rPr lang="ko-KR" altLang="en-US" sz="1200" b="1" dirty="0">
                <a:solidFill>
                  <a:prstClr val="white"/>
                </a:solidFill>
              </a:rPr>
              <a:t> </a:t>
            </a:r>
            <a:endParaRPr lang="ko-KR" altLang="en-US" sz="1200" b="1" dirty="0">
              <a:solidFill>
                <a:prstClr val="black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5B51619-9015-42F7-8206-2EC9FABBA46F}"/>
              </a:ext>
            </a:extLst>
          </p:cNvPr>
          <p:cNvSpPr/>
          <p:nvPr/>
        </p:nvSpPr>
        <p:spPr>
          <a:xfrm>
            <a:off x="8444973" y="2264706"/>
            <a:ext cx="3369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>
                <a:solidFill>
                  <a:prstClr val="white"/>
                </a:solidFill>
              </a:rPr>
              <a:t>C</a:t>
            </a:r>
            <a:r>
              <a:rPr lang="ko-KR" altLang="en-US" sz="1200" b="1" dirty="0">
                <a:solidFill>
                  <a:prstClr val="white"/>
                </a:solidFill>
              </a:rPr>
              <a:t> </a:t>
            </a:r>
            <a:endParaRPr lang="ko-KR" altLang="en-US" sz="1200" b="1" dirty="0">
              <a:solidFill>
                <a:prstClr val="black"/>
              </a:solidFill>
            </a:endParaRPr>
          </a:p>
        </p:txBody>
      </p:sp>
      <p:sp>
        <p:nvSpPr>
          <p:cNvPr id="9" name="대각선 방향의 모서리가 둥근 사각형 75">
            <a:extLst>
              <a:ext uri="{FF2B5EF4-FFF2-40B4-BE49-F238E27FC236}">
                <a16:creationId xmlns:a16="http://schemas.microsoft.com/office/drawing/2014/main" id="{358279C4-3250-4AF8-9166-D419B1811FCF}"/>
              </a:ext>
            </a:extLst>
          </p:cNvPr>
          <p:cNvSpPr/>
          <p:nvPr/>
        </p:nvSpPr>
        <p:spPr>
          <a:xfrm flipH="1">
            <a:off x="714042" y="1242537"/>
            <a:ext cx="9693274" cy="1022170"/>
          </a:xfrm>
          <a:prstGeom prst="round2DiagRect">
            <a:avLst>
              <a:gd name="adj1" fmla="val 23031"/>
              <a:gd name="adj2" fmla="val 0"/>
            </a:avLst>
          </a:prstGeom>
          <a:solidFill>
            <a:schemeClr val="bg1"/>
          </a:solidFill>
          <a:ln w="22225">
            <a:solidFill>
              <a:srgbClr val="4E5D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r>
              <a:rPr lang="en-US" altLang="ko-KR" sz="2000" dirty="0">
                <a:solidFill>
                  <a:schemeClr val="accent1">
                    <a:lumMod val="50000"/>
                  </a:schemeClr>
                </a:solidFill>
              </a:rPr>
              <a:t>The purpose of this article is to have a look at how mathematics is used in computer games.</a:t>
            </a:r>
            <a:endParaRPr lang="ko-KR" altLang="en-US" sz="2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BDC4DC-11AC-48F8-996C-5E6680405272}"/>
              </a:ext>
            </a:extLst>
          </p:cNvPr>
          <p:cNvSpPr txBox="1"/>
          <p:nvPr/>
        </p:nvSpPr>
        <p:spPr>
          <a:xfrm>
            <a:off x="6432882" y="5563742"/>
            <a:ext cx="10233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&lt;Figure 2&gt;</a:t>
            </a:r>
            <a:endParaRPr lang="ko-KR" altLang="en-US" sz="1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48768D-DD0C-48D6-9D93-CFA4DCDB0BD1}"/>
              </a:ext>
            </a:extLst>
          </p:cNvPr>
          <p:cNvSpPr txBox="1"/>
          <p:nvPr/>
        </p:nvSpPr>
        <p:spPr>
          <a:xfrm>
            <a:off x="6626056" y="3557362"/>
            <a:ext cx="45936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Strategy Games</a:t>
            </a:r>
          </a:p>
          <a:p>
            <a:r>
              <a:rPr lang="en-US" altLang="ko-KR" sz="2400" dirty="0"/>
              <a:t>-Real Time Strategy(RTS)</a:t>
            </a:r>
          </a:p>
          <a:p>
            <a:r>
              <a:rPr lang="en-US" altLang="ko-KR" sz="2400" dirty="0"/>
              <a:t>-Turn Time Strategy</a:t>
            </a:r>
            <a:endParaRPr lang="ko-KR" altLang="en-US" sz="24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85BB382-DC27-4E4B-BECE-34D38B065A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446" y="2749506"/>
            <a:ext cx="5652041" cy="3136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3597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B071631C-61C2-442F-AC0D-8D1DAC1153B8}"/>
              </a:ext>
            </a:extLst>
          </p:cNvPr>
          <p:cNvSpPr/>
          <p:nvPr/>
        </p:nvSpPr>
        <p:spPr>
          <a:xfrm>
            <a:off x="3136216" y="6645715"/>
            <a:ext cx="5919563" cy="45719"/>
          </a:xfrm>
          <a:prstGeom prst="rect">
            <a:avLst/>
          </a:prstGeom>
          <a:solidFill>
            <a:srgbClr val="4E5D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56433FD-09E3-4E08-BFC0-E3CACB00E089}"/>
              </a:ext>
            </a:extLst>
          </p:cNvPr>
          <p:cNvSpPr/>
          <p:nvPr/>
        </p:nvSpPr>
        <p:spPr>
          <a:xfrm>
            <a:off x="632286" y="336973"/>
            <a:ext cx="5220904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400" b="1" u="sng" kern="0" dirty="0">
                <a:solidFill>
                  <a:schemeClr val="accent1">
                    <a:lumMod val="50000"/>
                  </a:schemeClr>
                </a:solidFill>
              </a:rPr>
              <a:t>1. Introduction</a:t>
            </a:r>
            <a:endParaRPr lang="en-US" altLang="ko-KR" sz="2400" b="1" i="1" kern="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186A8B48-8813-4A9C-B532-218BC11D75B7}"/>
              </a:ext>
            </a:extLst>
          </p:cNvPr>
          <p:cNvSpPr/>
          <p:nvPr/>
        </p:nvSpPr>
        <p:spPr>
          <a:xfrm>
            <a:off x="11496959" y="445754"/>
            <a:ext cx="269783" cy="270000"/>
          </a:xfrm>
          <a:prstGeom prst="ellipse">
            <a:avLst/>
          </a:prstGeom>
          <a:solidFill>
            <a:schemeClr val="bg1"/>
          </a:solidFill>
          <a:ln>
            <a:solidFill>
              <a:srgbClr val="4E5D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100" dirty="0">
                <a:solidFill>
                  <a:srgbClr val="4E5D70"/>
                </a:solidFill>
              </a:rPr>
              <a:t>p4</a:t>
            </a:r>
            <a:endParaRPr lang="ko-KR" altLang="en-US" sz="1100" dirty="0">
              <a:solidFill>
                <a:srgbClr val="4E5D70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6A7F386-F2FB-4A12-9DEF-8B5013F01E84}"/>
              </a:ext>
            </a:extLst>
          </p:cNvPr>
          <p:cNvSpPr/>
          <p:nvPr/>
        </p:nvSpPr>
        <p:spPr>
          <a:xfrm>
            <a:off x="997967" y="2245654"/>
            <a:ext cx="34817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>
                <a:solidFill>
                  <a:prstClr val="white"/>
                </a:solidFill>
              </a:rPr>
              <a:t>A</a:t>
            </a:r>
            <a:r>
              <a:rPr lang="ko-KR" altLang="en-US" sz="1200" b="1" dirty="0">
                <a:solidFill>
                  <a:prstClr val="white"/>
                </a:solidFill>
              </a:rPr>
              <a:t> </a:t>
            </a:r>
            <a:endParaRPr lang="ko-KR" altLang="en-US" sz="1200" b="1" dirty="0">
              <a:solidFill>
                <a:prstClr val="black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5B51619-9015-42F7-8206-2EC9FABBA46F}"/>
              </a:ext>
            </a:extLst>
          </p:cNvPr>
          <p:cNvSpPr/>
          <p:nvPr/>
        </p:nvSpPr>
        <p:spPr>
          <a:xfrm>
            <a:off x="8444973" y="2264706"/>
            <a:ext cx="3369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>
                <a:solidFill>
                  <a:prstClr val="white"/>
                </a:solidFill>
              </a:rPr>
              <a:t>C</a:t>
            </a:r>
            <a:r>
              <a:rPr lang="ko-KR" altLang="en-US" sz="1200" b="1" dirty="0">
                <a:solidFill>
                  <a:prstClr val="white"/>
                </a:solidFill>
              </a:rPr>
              <a:t> </a:t>
            </a:r>
            <a:endParaRPr lang="ko-KR" altLang="en-US" sz="1200" b="1" dirty="0">
              <a:solidFill>
                <a:prstClr val="black"/>
              </a:solidFill>
            </a:endParaRPr>
          </a:p>
        </p:txBody>
      </p:sp>
      <p:sp>
        <p:nvSpPr>
          <p:cNvPr id="9" name="대각선 방향의 모서리가 둥근 사각형 75">
            <a:extLst>
              <a:ext uri="{FF2B5EF4-FFF2-40B4-BE49-F238E27FC236}">
                <a16:creationId xmlns:a16="http://schemas.microsoft.com/office/drawing/2014/main" id="{358279C4-3250-4AF8-9166-D419B1811FCF}"/>
              </a:ext>
            </a:extLst>
          </p:cNvPr>
          <p:cNvSpPr/>
          <p:nvPr/>
        </p:nvSpPr>
        <p:spPr>
          <a:xfrm flipH="1">
            <a:off x="714042" y="1242537"/>
            <a:ext cx="9693274" cy="1022170"/>
          </a:xfrm>
          <a:prstGeom prst="round2DiagRect">
            <a:avLst>
              <a:gd name="adj1" fmla="val 23031"/>
              <a:gd name="adj2" fmla="val 0"/>
            </a:avLst>
          </a:prstGeom>
          <a:solidFill>
            <a:schemeClr val="bg1"/>
          </a:solidFill>
          <a:ln w="22225">
            <a:solidFill>
              <a:srgbClr val="4E5D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r>
              <a:rPr lang="en-US" altLang="ko-KR" sz="2000" dirty="0">
                <a:solidFill>
                  <a:schemeClr val="accent1">
                    <a:lumMod val="50000"/>
                  </a:schemeClr>
                </a:solidFill>
              </a:rPr>
              <a:t>The purpose of this article is to have a look at how mathematics is used in computer games.</a:t>
            </a:r>
            <a:endParaRPr lang="ko-KR" altLang="en-US" sz="2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BDC4DC-11AC-48F8-996C-5E6680405272}"/>
              </a:ext>
            </a:extLst>
          </p:cNvPr>
          <p:cNvSpPr txBox="1"/>
          <p:nvPr/>
        </p:nvSpPr>
        <p:spPr>
          <a:xfrm>
            <a:off x="5341513" y="5464744"/>
            <a:ext cx="10233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&lt;Figure 2&gt;</a:t>
            </a:r>
            <a:endParaRPr lang="ko-KR" altLang="en-US" sz="1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75DA660-8BA1-40E9-AB11-A75DD7821F24}"/>
              </a:ext>
            </a:extLst>
          </p:cNvPr>
          <p:cNvSpPr txBox="1"/>
          <p:nvPr/>
        </p:nvSpPr>
        <p:spPr>
          <a:xfrm>
            <a:off x="5178813" y="3851878"/>
            <a:ext cx="45936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Simulation Games</a:t>
            </a:r>
            <a:endParaRPr lang="ko-KR" altLang="en-US" sz="24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A6571CA-A5D3-4816-8B94-B20FD46014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517" y="2522653"/>
            <a:ext cx="3843862" cy="3581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9324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B071631C-61C2-442F-AC0D-8D1DAC1153B8}"/>
              </a:ext>
            </a:extLst>
          </p:cNvPr>
          <p:cNvSpPr/>
          <p:nvPr/>
        </p:nvSpPr>
        <p:spPr>
          <a:xfrm>
            <a:off x="3136216" y="6645715"/>
            <a:ext cx="5919563" cy="45719"/>
          </a:xfrm>
          <a:prstGeom prst="rect">
            <a:avLst/>
          </a:prstGeom>
          <a:solidFill>
            <a:srgbClr val="4E5D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FE56979-DE2C-4C5D-8EC8-68DFA6411899}"/>
              </a:ext>
            </a:extLst>
          </p:cNvPr>
          <p:cNvSpPr/>
          <p:nvPr/>
        </p:nvSpPr>
        <p:spPr>
          <a:xfrm>
            <a:off x="632286" y="336973"/>
            <a:ext cx="5220904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400" b="1" u="sng" kern="0" dirty="0">
                <a:solidFill>
                  <a:schemeClr val="accent1">
                    <a:lumMod val="50000"/>
                  </a:schemeClr>
                </a:solidFill>
              </a:rPr>
              <a:t>2. First Person Shooter</a:t>
            </a:r>
            <a:endParaRPr lang="en-US" altLang="ko-KR" sz="2400" b="1" i="1" kern="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7733CF95-AC61-4162-A479-1E073FF17D21}"/>
              </a:ext>
            </a:extLst>
          </p:cNvPr>
          <p:cNvSpPr/>
          <p:nvPr/>
        </p:nvSpPr>
        <p:spPr>
          <a:xfrm>
            <a:off x="11496959" y="445754"/>
            <a:ext cx="269783" cy="270000"/>
          </a:xfrm>
          <a:prstGeom prst="ellipse">
            <a:avLst/>
          </a:prstGeom>
          <a:solidFill>
            <a:schemeClr val="bg1"/>
          </a:solidFill>
          <a:ln>
            <a:solidFill>
              <a:srgbClr val="4E5D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100" dirty="0">
                <a:solidFill>
                  <a:srgbClr val="4E5D70"/>
                </a:solidFill>
              </a:rPr>
              <a:t>p5</a:t>
            </a:r>
            <a:endParaRPr lang="ko-KR" altLang="en-US" sz="1100" dirty="0">
              <a:solidFill>
                <a:srgbClr val="4E5D7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E32A11B-5D82-498C-9398-502C0729C28A}"/>
              </a:ext>
            </a:extLst>
          </p:cNvPr>
          <p:cNvSpPr txBox="1"/>
          <p:nvPr/>
        </p:nvSpPr>
        <p:spPr>
          <a:xfrm>
            <a:off x="1215187" y="4072235"/>
            <a:ext cx="47043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/>
              <a:t>Incredible Graphic</a:t>
            </a:r>
            <a:endParaRPr lang="ko-KR" altLang="en-US" sz="3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E22A500-D961-40EF-83BB-474A7CE7721E}"/>
              </a:ext>
            </a:extLst>
          </p:cNvPr>
          <p:cNvSpPr txBox="1"/>
          <p:nvPr/>
        </p:nvSpPr>
        <p:spPr>
          <a:xfrm>
            <a:off x="1064792" y="2175531"/>
            <a:ext cx="4527885" cy="646331"/>
          </a:xfrm>
          <a:prstGeom prst="rect">
            <a:avLst/>
          </a:prstGeom>
          <a:noFill/>
          <a:ln w="38100">
            <a:solidFill>
              <a:schemeClr val="accent1">
                <a:lumMod val="50000"/>
              </a:schemeClr>
            </a:solidFill>
            <a:prstDash val="dash"/>
            <a:round/>
          </a:ln>
        </p:spPr>
        <p:txBody>
          <a:bodyPr wrap="square" rtlCol="0">
            <a:spAutoFit/>
          </a:bodyPr>
          <a:lstStyle/>
          <a:p>
            <a:r>
              <a:rPr lang="en-US" altLang="ko-KR" sz="3600" b="0" i="0" dirty="0">
                <a:solidFill>
                  <a:srgbClr val="000000"/>
                </a:solidFill>
                <a:effectLst/>
                <a:latin typeface="Noto Sans"/>
              </a:rPr>
              <a:t>advanced mathematics</a:t>
            </a:r>
            <a:endParaRPr lang="ko-KR" altLang="en-US" sz="3600" dirty="0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5B6F8393-864B-4673-8100-173E003F8B68}"/>
              </a:ext>
            </a:extLst>
          </p:cNvPr>
          <p:cNvCxnSpPr>
            <a:cxnSpLocks/>
          </p:cNvCxnSpPr>
          <p:nvPr/>
        </p:nvCxnSpPr>
        <p:spPr>
          <a:xfrm>
            <a:off x="3196377" y="3089337"/>
            <a:ext cx="0" cy="946802"/>
          </a:xfrm>
          <a:prstGeom prst="straightConnector1">
            <a:avLst/>
          </a:prstGeom>
          <a:ln w="63500">
            <a:solidFill>
              <a:srgbClr val="4E5D7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>
            <a:extLst>
              <a:ext uri="{FF2B5EF4-FFF2-40B4-BE49-F238E27FC236}">
                <a16:creationId xmlns:a16="http://schemas.microsoft.com/office/drawing/2014/main" id="{6B9094FF-D9AF-4ED2-ABCF-C333B9C85F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2468" y="1999682"/>
            <a:ext cx="4268470" cy="2921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16123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B071631C-61C2-442F-AC0D-8D1DAC1153B8}"/>
              </a:ext>
            </a:extLst>
          </p:cNvPr>
          <p:cNvSpPr/>
          <p:nvPr/>
        </p:nvSpPr>
        <p:spPr>
          <a:xfrm>
            <a:off x="3136216" y="6645715"/>
            <a:ext cx="5919563" cy="45719"/>
          </a:xfrm>
          <a:prstGeom prst="rect">
            <a:avLst/>
          </a:prstGeom>
          <a:solidFill>
            <a:srgbClr val="4E5D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FE56979-DE2C-4C5D-8EC8-68DFA6411899}"/>
              </a:ext>
            </a:extLst>
          </p:cNvPr>
          <p:cNvSpPr/>
          <p:nvPr/>
        </p:nvSpPr>
        <p:spPr>
          <a:xfrm>
            <a:off x="632286" y="336973"/>
            <a:ext cx="5220904" cy="11289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400" b="1" u="sng" kern="0" dirty="0">
                <a:solidFill>
                  <a:schemeClr val="accent1">
                    <a:lumMod val="50000"/>
                  </a:schemeClr>
                </a:solidFill>
              </a:rPr>
              <a:t>2.1 Geometry, vectors and Transformation</a:t>
            </a:r>
            <a:endParaRPr lang="en-US" altLang="ko-KR" sz="2400" b="1" i="1" kern="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7733CF95-AC61-4162-A479-1E073FF17D21}"/>
              </a:ext>
            </a:extLst>
          </p:cNvPr>
          <p:cNvSpPr/>
          <p:nvPr/>
        </p:nvSpPr>
        <p:spPr>
          <a:xfrm>
            <a:off x="11496959" y="445754"/>
            <a:ext cx="269783" cy="270000"/>
          </a:xfrm>
          <a:prstGeom prst="ellipse">
            <a:avLst/>
          </a:prstGeom>
          <a:solidFill>
            <a:schemeClr val="bg1"/>
          </a:solidFill>
          <a:ln>
            <a:solidFill>
              <a:srgbClr val="4E5D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100" dirty="0">
                <a:solidFill>
                  <a:srgbClr val="4E5D70"/>
                </a:solidFill>
              </a:rPr>
              <a:t>p6</a:t>
            </a:r>
            <a:endParaRPr lang="ko-KR" altLang="en-US" sz="1100" dirty="0">
              <a:solidFill>
                <a:srgbClr val="4E5D70"/>
              </a:solidFill>
            </a:endParaRPr>
          </a:p>
        </p:txBody>
      </p:sp>
      <p:sp>
        <p:nvSpPr>
          <p:cNvPr id="9" name="대각선 방향의 모서리가 둥근 사각형 75">
            <a:extLst>
              <a:ext uri="{FF2B5EF4-FFF2-40B4-BE49-F238E27FC236}">
                <a16:creationId xmlns:a16="http://schemas.microsoft.com/office/drawing/2014/main" id="{5297DE3F-04B4-4947-959A-863407A8BCEE}"/>
              </a:ext>
            </a:extLst>
          </p:cNvPr>
          <p:cNvSpPr/>
          <p:nvPr/>
        </p:nvSpPr>
        <p:spPr>
          <a:xfrm flipH="1">
            <a:off x="632286" y="1727084"/>
            <a:ext cx="7525125" cy="769144"/>
          </a:xfrm>
          <a:prstGeom prst="round2DiagRect">
            <a:avLst>
              <a:gd name="adj1" fmla="val 23031"/>
              <a:gd name="adj2" fmla="val 0"/>
            </a:avLst>
          </a:prstGeom>
          <a:solidFill>
            <a:schemeClr val="bg1"/>
          </a:solidFill>
          <a:ln w="22225">
            <a:solidFill>
              <a:srgbClr val="4E5D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r>
              <a:rPr lang="en-US" altLang="ko-KR" sz="2400" dirty="0">
                <a:solidFill>
                  <a:schemeClr val="accent1">
                    <a:lumMod val="50000"/>
                  </a:schemeClr>
                </a:solidFill>
              </a:rPr>
              <a:t>Geometry: The study of shapes of various sort. </a:t>
            </a:r>
            <a:endParaRPr lang="ko-KR" altLang="en-US" sz="24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61D2E9BF-9326-4CAD-B4F6-075948AF03A3}"/>
              </a:ext>
            </a:extLst>
          </p:cNvPr>
          <p:cNvSpPr/>
          <p:nvPr/>
        </p:nvSpPr>
        <p:spPr>
          <a:xfrm>
            <a:off x="830180" y="3056017"/>
            <a:ext cx="252663" cy="264695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B4A847-D693-450D-AC4D-37D577A07594}"/>
              </a:ext>
            </a:extLst>
          </p:cNvPr>
          <p:cNvSpPr txBox="1"/>
          <p:nvPr/>
        </p:nvSpPr>
        <p:spPr>
          <a:xfrm>
            <a:off x="1431756" y="2946662"/>
            <a:ext cx="472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accent1">
                    <a:lumMod val="50000"/>
                  </a:schemeClr>
                </a:solidFill>
              </a:rPr>
              <a:t>Point : The simplest shape.</a:t>
            </a:r>
            <a:endParaRPr lang="ko-KR" altLang="en-US" sz="2400" dirty="0">
              <a:solidFill>
                <a:schemeClr val="accent1">
                  <a:lumMod val="50000"/>
                </a:schemeClr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58C77278-B9F5-48CC-8588-2B0A284EE6D3}"/>
              </a:ext>
            </a:extLst>
          </p:cNvPr>
          <p:cNvCxnSpPr/>
          <p:nvPr/>
        </p:nvCxnSpPr>
        <p:spPr>
          <a:xfrm flipV="1">
            <a:off x="692445" y="3693690"/>
            <a:ext cx="582903" cy="685800"/>
          </a:xfrm>
          <a:prstGeom prst="line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D7816C7-7FA9-4A7F-B5F2-B7A2CB4268D8}"/>
              </a:ext>
            </a:extLst>
          </p:cNvPr>
          <p:cNvSpPr txBox="1"/>
          <p:nvPr/>
        </p:nvSpPr>
        <p:spPr>
          <a:xfrm>
            <a:off x="1431756" y="3693690"/>
            <a:ext cx="81935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accent1">
                    <a:lumMod val="50000"/>
                  </a:schemeClr>
                </a:solidFill>
              </a:rPr>
              <a:t>Straight line : The simplest shape joining two points together.</a:t>
            </a:r>
            <a:endParaRPr lang="ko-KR" altLang="en-US" sz="24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" name="평행 사변형 7">
            <a:extLst>
              <a:ext uri="{FF2B5EF4-FFF2-40B4-BE49-F238E27FC236}">
                <a16:creationId xmlns:a16="http://schemas.microsoft.com/office/drawing/2014/main" id="{46550FFF-43E8-4A27-AF60-0249059B8492}"/>
              </a:ext>
            </a:extLst>
          </p:cNvPr>
          <p:cNvSpPr/>
          <p:nvPr/>
        </p:nvSpPr>
        <p:spPr>
          <a:xfrm rot="558085">
            <a:off x="603143" y="4599675"/>
            <a:ext cx="694471" cy="665650"/>
          </a:xfrm>
          <a:prstGeom prst="parallelogram">
            <a:avLst>
              <a:gd name="adj" fmla="val 33235"/>
            </a:avLst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5FE7EA7-37B6-4693-B6A8-185A7FF9B8CD}"/>
              </a:ext>
            </a:extLst>
          </p:cNvPr>
          <p:cNvSpPr txBox="1"/>
          <p:nvPr/>
        </p:nvSpPr>
        <p:spPr>
          <a:xfrm>
            <a:off x="1431756" y="4721540"/>
            <a:ext cx="81935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accent1">
                    <a:lumMod val="50000"/>
                  </a:schemeClr>
                </a:solidFill>
              </a:rPr>
              <a:t>Plane : The complicated shape.</a:t>
            </a:r>
            <a:endParaRPr lang="ko-KR" altLang="en-US" sz="24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1" name="정육면체 10">
            <a:extLst>
              <a:ext uri="{FF2B5EF4-FFF2-40B4-BE49-F238E27FC236}">
                <a16:creationId xmlns:a16="http://schemas.microsoft.com/office/drawing/2014/main" id="{A0552848-FA1D-476B-B1E2-32C791A67DB4}"/>
              </a:ext>
            </a:extLst>
          </p:cNvPr>
          <p:cNvSpPr/>
          <p:nvPr/>
        </p:nvSpPr>
        <p:spPr>
          <a:xfrm>
            <a:off x="577515" y="5485510"/>
            <a:ext cx="673769" cy="661737"/>
          </a:xfrm>
          <a:prstGeom prst="cube">
            <a:avLst/>
          </a:prstGeom>
          <a:solidFill>
            <a:srgbClr val="4E5D7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CBD50B4-9823-4E01-980C-26E5B2C9D6E8}"/>
              </a:ext>
            </a:extLst>
          </p:cNvPr>
          <p:cNvSpPr txBox="1"/>
          <p:nvPr/>
        </p:nvSpPr>
        <p:spPr>
          <a:xfrm>
            <a:off x="1431756" y="5535584"/>
            <a:ext cx="81935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accent1">
                    <a:lumMod val="50000"/>
                  </a:schemeClr>
                </a:solidFill>
              </a:rPr>
              <a:t>Solid : The complicated shape.</a:t>
            </a:r>
            <a:endParaRPr lang="ko-KR" altLang="en-US" sz="2400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13278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B071631C-61C2-442F-AC0D-8D1DAC1153B8}"/>
              </a:ext>
            </a:extLst>
          </p:cNvPr>
          <p:cNvSpPr/>
          <p:nvPr/>
        </p:nvSpPr>
        <p:spPr>
          <a:xfrm>
            <a:off x="3136216" y="6645715"/>
            <a:ext cx="5919563" cy="45719"/>
          </a:xfrm>
          <a:prstGeom prst="rect">
            <a:avLst/>
          </a:prstGeom>
          <a:solidFill>
            <a:srgbClr val="4E5D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FE56979-DE2C-4C5D-8EC8-68DFA6411899}"/>
              </a:ext>
            </a:extLst>
          </p:cNvPr>
          <p:cNvSpPr/>
          <p:nvPr/>
        </p:nvSpPr>
        <p:spPr>
          <a:xfrm>
            <a:off x="632286" y="336973"/>
            <a:ext cx="5220904" cy="11289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400" b="1" u="sng" kern="0" dirty="0">
                <a:solidFill>
                  <a:schemeClr val="accent1">
                    <a:lumMod val="50000"/>
                  </a:schemeClr>
                </a:solidFill>
              </a:rPr>
              <a:t>2.1 Geometry, vectors and Transformation</a:t>
            </a:r>
            <a:endParaRPr lang="en-US" altLang="ko-KR" sz="2400" b="1" i="1" kern="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7733CF95-AC61-4162-A479-1E073FF17D21}"/>
              </a:ext>
            </a:extLst>
          </p:cNvPr>
          <p:cNvSpPr/>
          <p:nvPr/>
        </p:nvSpPr>
        <p:spPr>
          <a:xfrm>
            <a:off x="11496959" y="445754"/>
            <a:ext cx="269783" cy="270000"/>
          </a:xfrm>
          <a:prstGeom prst="ellipse">
            <a:avLst/>
          </a:prstGeom>
          <a:solidFill>
            <a:schemeClr val="bg1"/>
          </a:solidFill>
          <a:ln>
            <a:solidFill>
              <a:srgbClr val="4E5D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100" dirty="0">
                <a:solidFill>
                  <a:srgbClr val="4E5D70"/>
                </a:solidFill>
              </a:rPr>
              <a:t>p7</a:t>
            </a:r>
            <a:endParaRPr lang="ko-KR" altLang="en-US" sz="1100" dirty="0">
              <a:solidFill>
                <a:srgbClr val="4E5D70"/>
              </a:solidFill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2058EE3D-E334-4F6C-A2E3-00124E4D019C}"/>
              </a:ext>
            </a:extLst>
          </p:cNvPr>
          <p:cNvGrpSpPr/>
          <p:nvPr/>
        </p:nvGrpSpPr>
        <p:grpSpPr>
          <a:xfrm>
            <a:off x="1467852" y="2633712"/>
            <a:ext cx="2899609" cy="2336534"/>
            <a:chOff x="3633537" y="2683043"/>
            <a:chExt cx="2899609" cy="2336534"/>
          </a:xfrm>
        </p:grpSpPr>
        <p:sp>
          <p:nvSpPr>
            <p:cNvPr id="3" name="평행 사변형 2">
              <a:extLst>
                <a:ext uri="{FF2B5EF4-FFF2-40B4-BE49-F238E27FC236}">
                  <a16:creationId xmlns:a16="http://schemas.microsoft.com/office/drawing/2014/main" id="{65D345CE-BD5B-4E25-9FDF-6A7717514808}"/>
                </a:ext>
              </a:extLst>
            </p:cNvPr>
            <p:cNvSpPr/>
            <p:nvPr/>
          </p:nvSpPr>
          <p:spPr>
            <a:xfrm rot="19973886" flipH="1">
              <a:off x="3729788" y="2683043"/>
              <a:ext cx="2803358" cy="2336534"/>
            </a:xfrm>
            <a:prstGeom prst="parallelogram">
              <a:avLst>
                <a:gd name="adj" fmla="val 50864"/>
              </a:avLst>
            </a:prstGeom>
            <a:solidFill>
              <a:schemeClr val="accent1">
                <a:lumMod val="60000"/>
                <a:lumOff val="40000"/>
                <a:alpha val="98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7" name="직선 화살표 연결선 6">
              <a:extLst>
                <a:ext uri="{FF2B5EF4-FFF2-40B4-BE49-F238E27FC236}">
                  <a16:creationId xmlns:a16="http://schemas.microsoft.com/office/drawing/2014/main" id="{16D98772-C182-41D1-A4A1-E9F9C115FEAC}"/>
                </a:ext>
              </a:extLst>
            </p:cNvPr>
            <p:cNvCxnSpPr/>
            <p:nvPr/>
          </p:nvCxnSpPr>
          <p:spPr>
            <a:xfrm flipV="1">
              <a:off x="3633537" y="3033162"/>
              <a:ext cx="2634915" cy="1636295"/>
            </a:xfrm>
            <a:prstGeom prst="straightConnector1">
              <a:avLst/>
            </a:prstGeom>
            <a:ln w="50800"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D35271BB-FA93-422F-B96C-9197CD4FD6B9}"/>
                </a:ext>
              </a:extLst>
            </p:cNvPr>
            <p:cNvSpPr/>
            <p:nvPr/>
          </p:nvSpPr>
          <p:spPr>
            <a:xfrm>
              <a:off x="4950994" y="3756261"/>
              <a:ext cx="132347" cy="95048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대각선 방향의 모서리가 둥근 사각형 75">
            <a:extLst>
              <a:ext uri="{FF2B5EF4-FFF2-40B4-BE49-F238E27FC236}">
                <a16:creationId xmlns:a16="http://schemas.microsoft.com/office/drawing/2014/main" id="{3BA1A5C1-AF7B-47CD-A0E9-7684F035284B}"/>
              </a:ext>
            </a:extLst>
          </p:cNvPr>
          <p:cNvSpPr/>
          <p:nvPr/>
        </p:nvSpPr>
        <p:spPr>
          <a:xfrm flipH="1">
            <a:off x="5853189" y="2771116"/>
            <a:ext cx="5153032" cy="1526563"/>
          </a:xfrm>
          <a:prstGeom prst="round2DiagRect">
            <a:avLst>
              <a:gd name="adj1" fmla="val 23031"/>
              <a:gd name="adj2" fmla="val 0"/>
            </a:avLst>
          </a:prstGeom>
          <a:solidFill>
            <a:schemeClr val="bg1"/>
          </a:solidFill>
          <a:ln w="22225">
            <a:solidFill>
              <a:srgbClr val="4E5D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b="0" i="0" dirty="0">
                <a:solidFill>
                  <a:srgbClr val="000000"/>
                </a:solidFill>
                <a:effectLst/>
                <a:latin typeface="Noto Sans"/>
              </a:rPr>
              <a:t>A plane and a straight line create an intersection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8870218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B071631C-61C2-442F-AC0D-8D1DAC1153B8}"/>
              </a:ext>
            </a:extLst>
          </p:cNvPr>
          <p:cNvSpPr/>
          <p:nvPr/>
        </p:nvSpPr>
        <p:spPr>
          <a:xfrm>
            <a:off x="3136216" y="6645715"/>
            <a:ext cx="5919563" cy="45719"/>
          </a:xfrm>
          <a:prstGeom prst="rect">
            <a:avLst/>
          </a:prstGeom>
          <a:solidFill>
            <a:srgbClr val="4E5D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FE56979-DE2C-4C5D-8EC8-68DFA6411899}"/>
              </a:ext>
            </a:extLst>
          </p:cNvPr>
          <p:cNvSpPr/>
          <p:nvPr/>
        </p:nvSpPr>
        <p:spPr>
          <a:xfrm>
            <a:off x="632286" y="336973"/>
            <a:ext cx="5220904" cy="11289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400" b="1" u="sng" kern="0" dirty="0">
                <a:solidFill>
                  <a:schemeClr val="accent1">
                    <a:lumMod val="50000"/>
                  </a:schemeClr>
                </a:solidFill>
              </a:rPr>
              <a:t>2.1 Geometry, vectors and Transformation</a:t>
            </a:r>
            <a:endParaRPr lang="en-US" altLang="ko-KR" sz="2400" b="1" i="1" kern="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7733CF95-AC61-4162-A479-1E073FF17D21}"/>
              </a:ext>
            </a:extLst>
          </p:cNvPr>
          <p:cNvSpPr/>
          <p:nvPr/>
        </p:nvSpPr>
        <p:spPr>
          <a:xfrm>
            <a:off x="11496959" y="445754"/>
            <a:ext cx="269783" cy="270000"/>
          </a:xfrm>
          <a:prstGeom prst="ellipse">
            <a:avLst/>
          </a:prstGeom>
          <a:solidFill>
            <a:schemeClr val="bg1"/>
          </a:solidFill>
          <a:ln>
            <a:solidFill>
              <a:srgbClr val="4E5D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100" dirty="0">
                <a:solidFill>
                  <a:srgbClr val="4E5D70"/>
                </a:solidFill>
              </a:rPr>
              <a:t>p8</a:t>
            </a:r>
            <a:endParaRPr lang="ko-KR" altLang="en-US" sz="1100" dirty="0">
              <a:solidFill>
                <a:srgbClr val="4E5D7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0BB52EB-50C0-40EF-95DC-7D83B4459D1E}"/>
                  </a:ext>
                </a:extLst>
              </p:cNvPr>
              <p:cNvSpPr txBox="1"/>
              <p:nvPr/>
            </p:nvSpPr>
            <p:spPr>
              <a:xfrm>
                <a:off x="624710" y="2181796"/>
                <a:ext cx="5023011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200" dirty="0"/>
                  <a:t>Vector ; </a:t>
                </a:r>
                <a14:m>
                  <m:oMath xmlns:m="http://schemas.openxmlformats.org/officeDocument/2006/math">
                    <m:r>
                      <a:rPr lang="en-US" altLang="ko-KR" sz="32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32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sz="32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sz="32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sz="32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sz="32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ko-KR" sz="3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sz="32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0BB52EB-50C0-40EF-95DC-7D83B4459D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710" y="2181796"/>
                <a:ext cx="5023011" cy="584775"/>
              </a:xfrm>
              <a:prstGeom prst="rect">
                <a:avLst/>
              </a:prstGeom>
              <a:blipFill>
                <a:blip r:embed="rId3"/>
                <a:stretch>
                  <a:fillRect l="-3034" t="-14583" b="-3229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타원 10">
            <a:extLst>
              <a:ext uri="{FF2B5EF4-FFF2-40B4-BE49-F238E27FC236}">
                <a16:creationId xmlns:a16="http://schemas.microsoft.com/office/drawing/2014/main" id="{A6BC43F9-4182-4D8A-9A67-EEAC4D12C17B}"/>
              </a:ext>
            </a:extLst>
          </p:cNvPr>
          <p:cNvSpPr/>
          <p:nvPr/>
        </p:nvSpPr>
        <p:spPr>
          <a:xfrm>
            <a:off x="938463" y="3486372"/>
            <a:ext cx="252663" cy="264695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F780A8F-BB6C-4916-8C8B-A5CB5888AEA7}"/>
              </a:ext>
            </a:extLst>
          </p:cNvPr>
          <p:cNvSpPr txBox="1"/>
          <p:nvPr/>
        </p:nvSpPr>
        <p:spPr>
          <a:xfrm>
            <a:off x="1540039" y="3377017"/>
            <a:ext cx="12873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accent1">
                    <a:lumMod val="50000"/>
                  </a:schemeClr>
                </a:solidFill>
              </a:rPr>
              <a:t>Point</a:t>
            </a:r>
            <a:endParaRPr lang="ko-KR" altLang="en-US" sz="2400" dirty="0">
              <a:solidFill>
                <a:schemeClr val="accent1">
                  <a:lumMod val="50000"/>
                </a:schemeClr>
              </a:solidFill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E55556F7-5D1B-4ECD-8428-DF66B699B29B}"/>
              </a:ext>
            </a:extLst>
          </p:cNvPr>
          <p:cNvCxnSpPr>
            <a:cxnSpLocks/>
          </p:cNvCxnSpPr>
          <p:nvPr/>
        </p:nvCxnSpPr>
        <p:spPr>
          <a:xfrm flipV="1">
            <a:off x="938463" y="4246915"/>
            <a:ext cx="459893" cy="445413"/>
          </a:xfrm>
          <a:prstGeom prst="straightConnector1">
            <a:avLst/>
          </a:prstGeom>
          <a:ln w="381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AEF2E386-49E4-46BD-A940-115C2C7F0254}"/>
              </a:ext>
            </a:extLst>
          </p:cNvPr>
          <p:cNvSpPr txBox="1"/>
          <p:nvPr/>
        </p:nvSpPr>
        <p:spPr>
          <a:xfrm>
            <a:off x="1540039" y="4246915"/>
            <a:ext cx="16202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accent1">
                    <a:lumMod val="50000"/>
                  </a:schemeClr>
                </a:solidFill>
              </a:rPr>
              <a:t>Direction</a:t>
            </a:r>
            <a:endParaRPr lang="ko-KR" altLang="en-US" sz="2400" dirty="0">
              <a:solidFill>
                <a:schemeClr val="accent1">
                  <a:lumMod val="50000"/>
                </a:schemeClr>
              </a:solidFill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734D5A27-C6E9-4566-946C-59B168BEEBF5}"/>
              </a:ext>
            </a:extLst>
          </p:cNvPr>
          <p:cNvGrpSpPr/>
          <p:nvPr/>
        </p:nvGrpSpPr>
        <p:grpSpPr>
          <a:xfrm>
            <a:off x="5049238" y="2910669"/>
            <a:ext cx="2851483" cy="2440316"/>
            <a:chOff x="1768643" y="4155115"/>
            <a:chExt cx="2605438" cy="1644105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8E1EE3F3-6055-4595-85A4-01F810EC2E3F}"/>
                </a:ext>
              </a:extLst>
            </p:cNvPr>
            <p:cNvGrpSpPr/>
            <p:nvPr/>
          </p:nvGrpSpPr>
          <p:grpSpPr>
            <a:xfrm>
              <a:off x="1768643" y="4608094"/>
              <a:ext cx="1780673" cy="1191126"/>
              <a:chOff x="1768643" y="4608094"/>
              <a:chExt cx="1780673" cy="1191126"/>
            </a:xfrm>
          </p:grpSpPr>
          <p:cxnSp>
            <p:nvCxnSpPr>
              <p:cNvPr id="9" name="직선 화살표 연결선 8">
                <a:extLst>
                  <a:ext uri="{FF2B5EF4-FFF2-40B4-BE49-F238E27FC236}">
                    <a16:creationId xmlns:a16="http://schemas.microsoft.com/office/drawing/2014/main" id="{DB9AB0DF-FB77-454E-BCC4-28A7893DA94F}"/>
                  </a:ext>
                </a:extLst>
              </p:cNvPr>
              <p:cNvCxnSpPr/>
              <p:nvPr/>
            </p:nvCxnSpPr>
            <p:spPr>
              <a:xfrm>
                <a:off x="1780674" y="5787190"/>
                <a:ext cx="1768642" cy="0"/>
              </a:xfrm>
              <a:prstGeom prst="straightConnector1">
                <a:avLst/>
              </a:prstGeom>
              <a:ln w="25400">
                <a:solidFill>
                  <a:schemeClr val="accent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직선 화살표 연결선 17">
                <a:extLst>
                  <a:ext uri="{FF2B5EF4-FFF2-40B4-BE49-F238E27FC236}">
                    <a16:creationId xmlns:a16="http://schemas.microsoft.com/office/drawing/2014/main" id="{CAFFA9C1-430A-4B7D-881D-BBE6CDEBD17E}"/>
                  </a:ext>
                </a:extLst>
              </p:cNvPr>
              <p:cNvCxnSpPr/>
              <p:nvPr/>
            </p:nvCxnSpPr>
            <p:spPr>
              <a:xfrm flipV="1">
                <a:off x="1768643" y="5173578"/>
                <a:ext cx="962526" cy="613611"/>
              </a:xfrm>
              <a:prstGeom prst="straightConnector1">
                <a:avLst/>
              </a:prstGeom>
              <a:ln w="25400">
                <a:solidFill>
                  <a:schemeClr val="accent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화살표 연결선 21">
                <a:extLst>
                  <a:ext uri="{FF2B5EF4-FFF2-40B4-BE49-F238E27FC236}">
                    <a16:creationId xmlns:a16="http://schemas.microsoft.com/office/drawing/2014/main" id="{3918C1AB-5058-409C-950B-544C5BBA1823}"/>
                  </a:ext>
                </a:extLst>
              </p:cNvPr>
              <p:cNvCxnSpPr/>
              <p:nvPr/>
            </p:nvCxnSpPr>
            <p:spPr>
              <a:xfrm flipV="1">
                <a:off x="1780674" y="4608094"/>
                <a:ext cx="0" cy="1191126"/>
              </a:xfrm>
              <a:prstGeom prst="straightConnector1">
                <a:avLst/>
              </a:prstGeom>
              <a:ln w="25400">
                <a:solidFill>
                  <a:schemeClr val="accent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33FF0433-660F-41D5-BDA4-10D163EA49BC}"/>
                </a:ext>
              </a:extLst>
            </p:cNvPr>
            <p:cNvCxnSpPr>
              <a:cxnSpLocks/>
            </p:cNvCxnSpPr>
            <p:nvPr/>
          </p:nvCxnSpPr>
          <p:spPr>
            <a:xfrm>
              <a:off x="2640330" y="5185610"/>
              <a:ext cx="173375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240213DA-3F89-48E7-B6D3-06645338D06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21236" y="5202019"/>
              <a:ext cx="810134" cy="56876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D9D967A3-3C4E-4CAF-BBB1-986671EF4B4C}"/>
                </a:ext>
              </a:extLst>
            </p:cNvPr>
            <p:cNvCxnSpPr/>
            <p:nvPr/>
          </p:nvCxnSpPr>
          <p:spPr>
            <a:xfrm flipV="1">
              <a:off x="4331370" y="4155115"/>
              <a:ext cx="0" cy="104690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화살표 연결선 35">
              <a:extLst>
                <a:ext uri="{FF2B5EF4-FFF2-40B4-BE49-F238E27FC236}">
                  <a16:creationId xmlns:a16="http://schemas.microsoft.com/office/drawing/2014/main" id="{7F9C6CEE-70AC-4775-8083-E5BC0CF8A35E}"/>
                </a:ext>
              </a:extLst>
            </p:cNvPr>
            <p:cNvCxnSpPr/>
            <p:nvPr/>
          </p:nvCxnSpPr>
          <p:spPr>
            <a:xfrm flipV="1">
              <a:off x="1768643" y="4155115"/>
              <a:ext cx="2562727" cy="1615668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37644774"/>
      </p:ext>
    </p:extLst>
  </p:cSld>
  <p:clrMapOvr>
    <a:masterClrMapping/>
  </p:clrMapOvr>
</p:sld>
</file>

<file path=ppt/theme/theme1.xml><?xml version="1.0" encoding="utf-8"?>
<a:theme xmlns:a="http://schemas.openxmlformats.org/drawingml/2006/main" name="17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840</TotalTime>
  <Words>1430</Words>
  <Application>Microsoft Office PowerPoint</Application>
  <PresentationFormat>와이드스크린</PresentationFormat>
  <Paragraphs>214</Paragraphs>
  <Slides>29</Slides>
  <Notes>28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4" baseType="lpstr">
      <vt:lpstr>Noto Sans</vt:lpstr>
      <vt:lpstr>맑은 고딕</vt:lpstr>
      <vt:lpstr>Arial</vt:lpstr>
      <vt:lpstr>Cambria Math</vt:lpstr>
      <vt:lpstr>17_Office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shinyoungmin</cp:lastModifiedBy>
  <cp:revision>69</cp:revision>
  <dcterms:created xsi:type="dcterms:W3CDTF">2020-10-07T02:47:54Z</dcterms:created>
  <dcterms:modified xsi:type="dcterms:W3CDTF">2021-03-20T13:41:02Z</dcterms:modified>
</cp:coreProperties>
</file>